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50" r:id="rId6"/>
    <p:sldMasterId id="2147483660"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Lst>
  <p:sldSz cy="6858000" cx="12192000"/>
  <p:notesSz cx="6858000" cy="9144000"/>
  <p:embeddedFontLst>
    <p:embeddedFont>
      <p:font typeface="Libre Franklin"/>
      <p:regular r:id="rId25"/>
      <p:bold r:id="rId26"/>
      <p:italic r:id="rId27"/>
      <p:boldItalic r:id="rId28"/>
    </p:embeddedFont>
    <p:embeddedFont>
      <p:font typeface="Montserrat"/>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iqb8KIhN8DtpyjnnUK96t7rXmPZ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amoskaite, Evelin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32012A4-5FD2-4D48-81B3-D7420C44A962}">
  <a:tblStyle styleId="{032012A4-5FD2-4D48-81B3-D7420C44A96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1.xml"/><Relationship Id="rId26" Type="http://schemas.openxmlformats.org/officeDocument/2006/relationships/font" Target="fonts/LibreFranklin-bold.fntdata"/><Relationship Id="rId25" Type="http://schemas.openxmlformats.org/officeDocument/2006/relationships/font" Target="fonts/LibreFranklin-regular.fntdata"/><Relationship Id="rId28" Type="http://schemas.openxmlformats.org/officeDocument/2006/relationships/font" Target="fonts/LibreFranklin-boldItalic.fntdata"/><Relationship Id="rId27" Type="http://schemas.openxmlformats.org/officeDocument/2006/relationships/font" Target="fonts/LibreFranklin-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regular.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3.xml"/><Relationship Id="rId33" Type="http://customschemas.google.com/relationships/presentationmetadata" Target="metadata"/><Relationship Id="rId10" Type="http://schemas.openxmlformats.org/officeDocument/2006/relationships/slide" Target="slides/slide2.xml"/><Relationship Id="rId32" Type="http://schemas.openxmlformats.org/officeDocument/2006/relationships/font" Target="fonts/Montserrat-boldItalic.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6-07T17:58:48.307">
    <p:pos x="7272" y="405"/>
    <p:text/>
    <p:extLst>
      <p:ext uri="{C676402C-5697-4E1C-873F-D02D1690AC5C}">
        <p15:threadingInfo timeZoneBias="0"/>
      </p:ext>
      <p:ext uri="http://customooxmlschemas.google.com/">
        <go:slidesCustomData xmlns:go="http://customooxmlschemas.google.com/" commentPostId="AAAAIsSm6Ks"/>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a:t>
            </a:r>
            <a:r>
              <a:rPr lang="en-US"/>
              <a:t>ave: 1-4; Evelina: 5,6,7; Dave: 8; Jordan:9 14 15</a:t>
            </a:r>
            <a:endParaRPr/>
          </a:p>
        </p:txBody>
      </p:sp>
      <p:sp>
        <p:nvSpPr>
          <p:cNvPr id="111" name="Google Shape;11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lexicon: pretrained dictionary -- calculates sentiment based on “semantic orientation of word or phrases”</a:t>
            </a:r>
            <a:endParaRPr/>
          </a:p>
          <a:p>
            <a:pPr indent="0" lvl="0" marL="0" rtl="0" algn="l">
              <a:spcBef>
                <a:spcPts val="0"/>
              </a:spcBef>
              <a:spcAft>
                <a:spcPts val="0"/>
              </a:spcAft>
              <a:buNone/>
            </a:pPr>
            <a:r>
              <a:rPr lang="en-US"/>
              <a:t>MLP</a:t>
            </a:r>
            <a:endParaRPr/>
          </a:p>
        </p:txBody>
      </p:sp>
      <p:sp>
        <p:nvSpPr>
          <p:cNvPr id="215" name="Google Shape;21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3" name="Shape 13"/>
        <p:cNvGrpSpPr/>
        <p:nvPr/>
      </p:nvGrpSpPr>
      <p:grpSpPr>
        <a:xfrm>
          <a:off x="0" y="0"/>
          <a:ext cx="0" cy="0"/>
          <a:chOff x="0" y="0"/>
          <a:chExt cx="0" cy="0"/>
        </a:xfrm>
      </p:grpSpPr>
      <p:sp>
        <p:nvSpPr>
          <p:cNvPr id="14" name="Google Shape;14;p20"/>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0"/>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EFEFE"/>
              </a:buClr>
              <a:buSzPts val="8000"/>
              <a:buFont typeface="Bookman Old Style"/>
              <a:buNone/>
              <a:defRPr sz="8000">
                <a:solidFill>
                  <a:srgbClr val="FEFEF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0"/>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lvl1pPr lvl="0" algn="l">
              <a:lnSpc>
                <a:spcPct val="110000"/>
              </a:lnSpc>
              <a:spcBef>
                <a:spcPts val="1200"/>
              </a:spcBef>
              <a:spcAft>
                <a:spcPts val="0"/>
              </a:spcAft>
              <a:buSzPts val="2400"/>
              <a:buNone/>
              <a:defRPr sz="2400" cap="none">
                <a:solidFill>
                  <a:schemeClr val="lt1"/>
                </a:solidFill>
                <a:latin typeface="Libre Franklin"/>
                <a:ea typeface="Libre Franklin"/>
                <a:cs typeface="Libre Franklin"/>
                <a:sym typeface="Libre Franklin"/>
              </a:defRPr>
            </a:lvl1pPr>
            <a:lvl2pPr lvl="1" algn="ctr">
              <a:lnSpc>
                <a:spcPct val="100000"/>
              </a:lnSpc>
              <a:spcBef>
                <a:spcPts val="200"/>
              </a:spcBef>
              <a:spcAft>
                <a:spcPts val="0"/>
              </a:spcAft>
              <a:buClr>
                <a:srgbClr val="FEFEFE"/>
              </a:buClr>
              <a:buSzPts val="2400"/>
              <a:buNone/>
              <a:defRPr sz="2400"/>
            </a:lvl2pPr>
            <a:lvl3pPr lvl="2" algn="ctr">
              <a:lnSpc>
                <a:spcPct val="100000"/>
              </a:lnSpc>
              <a:spcBef>
                <a:spcPts val="400"/>
              </a:spcBef>
              <a:spcAft>
                <a:spcPts val="0"/>
              </a:spcAft>
              <a:buClr>
                <a:srgbClr val="FEFEFE"/>
              </a:buClr>
              <a:buSzPts val="2400"/>
              <a:buNone/>
              <a:defRPr sz="2400"/>
            </a:lvl3pPr>
            <a:lvl4pPr lvl="3" algn="ctr">
              <a:lnSpc>
                <a:spcPct val="100000"/>
              </a:lnSpc>
              <a:spcBef>
                <a:spcPts val="400"/>
              </a:spcBef>
              <a:spcAft>
                <a:spcPts val="0"/>
              </a:spcAft>
              <a:buClr>
                <a:srgbClr val="FEFEFE"/>
              </a:buClr>
              <a:buSzPts val="2000"/>
              <a:buNone/>
              <a:defRPr sz="2000"/>
            </a:lvl4pPr>
            <a:lvl5pPr lvl="4" algn="ctr">
              <a:lnSpc>
                <a:spcPct val="100000"/>
              </a:lnSpc>
              <a:spcBef>
                <a:spcPts val="400"/>
              </a:spcBef>
              <a:spcAft>
                <a:spcPts val="0"/>
              </a:spcAft>
              <a:buClr>
                <a:srgbClr val="FEFEFE"/>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cxnSp>
        <p:nvCxnSpPr>
          <p:cNvPr id="17" name="Google Shape;17;p20"/>
          <p:cNvCxnSpPr/>
          <p:nvPr/>
        </p:nvCxnSpPr>
        <p:spPr>
          <a:xfrm>
            <a:off x="1207658" y="4474741"/>
            <a:ext cx="9875520" cy="0"/>
          </a:xfrm>
          <a:prstGeom prst="straightConnector1">
            <a:avLst/>
          </a:prstGeom>
          <a:noFill/>
          <a:ln cap="flat" cmpd="sng" w="12700">
            <a:solidFill>
              <a:srgbClr val="FEFEFE"/>
            </a:solidFill>
            <a:prstDash val="solid"/>
            <a:round/>
            <a:headEnd len="sm" w="sm" type="none"/>
            <a:tailEnd len="sm" w="sm" type="none"/>
          </a:ln>
        </p:spPr>
      </p:cxnSp>
      <p:sp>
        <p:nvSpPr>
          <p:cNvPr id="18" name="Google Shape;18;p20"/>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0"/>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0"/>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5" name="Shape 85"/>
        <p:cNvGrpSpPr/>
        <p:nvPr/>
      </p:nvGrpSpPr>
      <p:grpSpPr>
        <a:xfrm>
          <a:off x="0" y="0"/>
          <a:ext cx="0" cy="0"/>
          <a:chOff x="0" y="0"/>
          <a:chExt cx="0" cy="0"/>
        </a:xfrm>
      </p:grpSpPr>
      <p:sp>
        <p:nvSpPr>
          <p:cNvPr id="86" name="Google Shape;86;p24"/>
          <p:cNvSpPr/>
          <p:nvPr/>
        </p:nvSpPr>
        <p:spPr>
          <a:xfrm>
            <a:off x="0" y="4578350"/>
            <a:ext cx="12188825" cy="227965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4"/>
          <p:cNvSpPr/>
          <p:nvPr>
            <p:ph idx="2" type="pic"/>
          </p:nvPr>
        </p:nvSpPr>
        <p:spPr>
          <a:xfrm>
            <a:off x="15" y="0"/>
            <a:ext cx="12191985" cy="4578350"/>
          </a:xfrm>
          <a:prstGeom prst="rect">
            <a:avLst/>
          </a:prstGeom>
          <a:solidFill>
            <a:srgbClr val="D8D8D8"/>
          </a:solidFill>
          <a:ln>
            <a:noFill/>
          </a:ln>
        </p:spPr>
        <p:txBody>
          <a:bodyPr anchorCtr="0" anchor="t" bIns="45700" lIns="457200" spcFirstLastPara="1" rIns="0" wrap="square" tIns="457200">
            <a:normAutofit/>
          </a:bodyPr>
          <a:lstStyle>
            <a:lvl1pPr lvl="0" marR="0" rtl="0" algn="l">
              <a:lnSpc>
                <a:spcPct val="110000"/>
              </a:lnSpc>
              <a:spcBef>
                <a:spcPts val="1200"/>
              </a:spcBef>
              <a:spcAft>
                <a:spcPts val="0"/>
              </a:spcAft>
              <a:buClr>
                <a:schemeClr val="accent1"/>
              </a:buClr>
              <a:buSzPts val="3200"/>
              <a:buFont typeface="Calibri"/>
              <a:buNone/>
              <a:defRPr b="0" i="0" sz="3200" u="none" cap="none" strike="noStrike">
                <a:solidFill>
                  <a:srgbClr val="3F3F3F"/>
                </a:solidFill>
                <a:latin typeface="Libre Franklin"/>
                <a:ea typeface="Libre Franklin"/>
                <a:cs typeface="Libre Franklin"/>
                <a:sym typeface="Libre Franklin"/>
              </a:defRPr>
            </a:lvl1pPr>
            <a:lvl2pPr lvl="1" marR="0" rtl="0" algn="l">
              <a:lnSpc>
                <a:spcPct val="100000"/>
              </a:lnSpc>
              <a:spcBef>
                <a:spcPts val="200"/>
              </a:spcBef>
              <a:spcAft>
                <a:spcPts val="0"/>
              </a:spcAft>
              <a:buClr>
                <a:srgbClr val="3F3F3F"/>
              </a:buClr>
              <a:buSzPts val="2800"/>
              <a:buFont typeface="Calibri"/>
              <a:buNone/>
              <a:defRPr b="0" i="0" sz="2800" u="none" cap="none" strike="noStrike">
                <a:solidFill>
                  <a:srgbClr val="3F3F3F"/>
                </a:solidFill>
                <a:latin typeface="Libre Franklin"/>
                <a:ea typeface="Libre Franklin"/>
                <a:cs typeface="Libre Franklin"/>
                <a:sym typeface="Libre Franklin"/>
              </a:defRPr>
            </a:lvl2pPr>
            <a:lvl3pPr lvl="2" marR="0" rtl="0" algn="l">
              <a:lnSpc>
                <a:spcPct val="100000"/>
              </a:lnSpc>
              <a:spcBef>
                <a:spcPts val="400"/>
              </a:spcBef>
              <a:spcAft>
                <a:spcPts val="0"/>
              </a:spcAft>
              <a:buClr>
                <a:srgbClr val="3F3F3F"/>
              </a:buClr>
              <a:buSzPts val="2400"/>
              <a:buFont typeface="Calibri"/>
              <a:buNone/>
              <a:defRPr b="0" i="0" sz="2400" u="none" cap="none" strike="noStrike">
                <a:solidFill>
                  <a:srgbClr val="3F3F3F"/>
                </a:solidFill>
                <a:latin typeface="Libre Franklin"/>
                <a:ea typeface="Libre Franklin"/>
                <a:cs typeface="Libre Franklin"/>
                <a:sym typeface="Libre Franklin"/>
              </a:defRPr>
            </a:lvl3pPr>
            <a:lvl4pPr lvl="3" marR="0" rtl="0" algn="l">
              <a:lnSpc>
                <a:spcPct val="100000"/>
              </a:lnSpc>
              <a:spcBef>
                <a:spcPts val="400"/>
              </a:spcBef>
              <a:spcAft>
                <a:spcPts val="0"/>
              </a:spcAft>
              <a:buClr>
                <a:srgbClr val="3F3F3F"/>
              </a:buClr>
              <a:buSzPts val="2000"/>
              <a:buFont typeface="Calibri"/>
              <a:buNone/>
              <a:defRPr b="0" i="0" sz="2000" u="none" cap="none" strike="noStrike">
                <a:solidFill>
                  <a:srgbClr val="3F3F3F"/>
                </a:solidFill>
                <a:latin typeface="Libre Franklin"/>
                <a:ea typeface="Libre Franklin"/>
                <a:cs typeface="Libre Franklin"/>
                <a:sym typeface="Libre Franklin"/>
              </a:defRPr>
            </a:lvl4pPr>
            <a:lvl5pPr lvl="4" marR="0" rtl="0" algn="l">
              <a:lnSpc>
                <a:spcPct val="100000"/>
              </a:lnSpc>
              <a:spcBef>
                <a:spcPts val="400"/>
              </a:spcBef>
              <a:spcAft>
                <a:spcPts val="0"/>
              </a:spcAft>
              <a:buClr>
                <a:srgbClr val="3F3F3F"/>
              </a:buClr>
              <a:buSzPts val="2000"/>
              <a:buFont typeface="Calibri"/>
              <a:buNone/>
              <a:defRPr b="0" i="0" sz="2000" u="none" cap="none" strike="noStrike">
                <a:solidFill>
                  <a:srgbClr val="3F3F3F"/>
                </a:solidFill>
                <a:latin typeface="Libre Franklin"/>
                <a:ea typeface="Libre Franklin"/>
                <a:cs typeface="Libre Franklin"/>
                <a:sym typeface="Libre Franklin"/>
              </a:defRPr>
            </a:lvl5pPr>
            <a:lvl6pPr lvl="5" marR="0" rtl="0" algn="l">
              <a:lnSpc>
                <a:spcPct val="90000"/>
              </a:lnSpc>
              <a:spcBef>
                <a:spcPts val="400"/>
              </a:spcBef>
              <a:spcAft>
                <a:spcPts val="0"/>
              </a:spcAft>
              <a:buClr>
                <a:schemeClr val="accent1"/>
              </a:buClr>
              <a:buSzPts val="2000"/>
              <a:buFont typeface="Calibri"/>
              <a:buNone/>
              <a:defRPr b="0" i="0" sz="2000" u="none" cap="none" strike="noStrike">
                <a:solidFill>
                  <a:srgbClr val="3F3F3F"/>
                </a:solidFill>
                <a:latin typeface="Libre Franklin"/>
                <a:ea typeface="Libre Franklin"/>
                <a:cs typeface="Libre Franklin"/>
                <a:sym typeface="Libre Franklin"/>
              </a:defRPr>
            </a:lvl6pPr>
            <a:lvl7pPr lvl="6" marR="0" rtl="0" algn="l">
              <a:lnSpc>
                <a:spcPct val="90000"/>
              </a:lnSpc>
              <a:spcBef>
                <a:spcPts val="400"/>
              </a:spcBef>
              <a:spcAft>
                <a:spcPts val="0"/>
              </a:spcAft>
              <a:buClr>
                <a:schemeClr val="accent1"/>
              </a:buClr>
              <a:buSzPts val="2000"/>
              <a:buFont typeface="Calibri"/>
              <a:buNone/>
              <a:defRPr b="0" i="0" sz="2000" u="none" cap="none" strike="noStrike">
                <a:solidFill>
                  <a:srgbClr val="3F3F3F"/>
                </a:solidFill>
                <a:latin typeface="Libre Franklin"/>
                <a:ea typeface="Libre Franklin"/>
                <a:cs typeface="Libre Franklin"/>
                <a:sym typeface="Libre Franklin"/>
              </a:defRPr>
            </a:lvl7pPr>
            <a:lvl8pPr lvl="7" marR="0" rtl="0" algn="l">
              <a:lnSpc>
                <a:spcPct val="90000"/>
              </a:lnSpc>
              <a:spcBef>
                <a:spcPts val="400"/>
              </a:spcBef>
              <a:spcAft>
                <a:spcPts val="0"/>
              </a:spcAft>
              <a:buClr>
                <a:schemeClr val="accent1"/>
              </a:buClr>
              <a:buSzPts val="2000"/>
              <a:buFont typeface="Calibri"/>
              <a:buNone/>
              <a:defRPr b="0" i="0" sz="2000" u="none" cap="none" strike="noStrike">
                <a:solidFill>
                  <a:srgbClr val="3F3F3F"/>
                </a:solidFill>
                <a:latin typeface="Libre Franklin"/>
                <a:ea typeface="Libre Franklin"/>
                <a:cs typeface="Libre Franklin"/>
                <a:sym typeface="Libre Franklin"/>
              </a:defRPr>
            </a:lvl8pPr>
            <a:lvl9pPr lvl="8" marR="0" rtl="0" algn="l">
              <a:lnSpc>
                <a:spcPct val="90000"/>
              </a:lnSpc>
              <a:spcBef>
                <a:spcPts val="400"/>
              </a:spcBef>
              <a:spcAft>
                <a:spcPts val="400"/>
              </a:spcAft>
              <a:buClr>
                <a:schemeClr val="accent1"/>
              </a:buClr>
              <a:buSzPts val="2000"/>
              <a:buFont typeface="Calibri"/>
              <a:buNone/>
              <a:defRPr b="0" i="0" sz="2000" u="none" cap="none" strike="noStrike">
                <a:solidFill>
                  <a:srgbClr val="3F3F3F"/>
                </a:solidFill>
                <a:latin typeface="Libre Franklin"/>
                <a:ea typeface="Libre Franklin"/>
                <a:cs typeface="Libre Franklin"/>
                <a:sym typeface="Libre Franklin"/>
              </a:defRPr>
            </a:lvl9pPr>
          </a:lstStyle>
          <a:p/>
        </p:txBody>
      </p:sp>
      <p:sp>
        <p:nvSpPr>
          <p:cNvPr id="88" name="Google Shape;88;p24"/>
          <p:cNvSpPr txBox="1"/>
          <p:nvPr>
            <p:ph type="title"/>
          </p:nvPr>
        </p:nvSpPr>
        <p:spPr>
          <a:xfrm>
            <a:off x="1097279" y="4799362"/>
            <a:ext cx="10113645" cy="743682"/>
          </a:xfrm>
          <a:prstGeom prst="rect">
            <a:avLst/>
          </a:prstGeom>
          <a:noFill/>
          <a:ln>
            <a:noFill/>
          </a:ln>
        </p:spPr>
        <p:txBody>
          <a:bodyPr anchorCtr="0" anchor="b" bIns="0" lIns="91425" spcFirstLastPara="1" rIns="91425" wrap="square" tIns="0">
            <a:noAutofit/>
          </a:bodyPr>
          <a:lstStyle>
            <a:lvl1pPr lvl="0" algn="l">
              <a:lnSpc>
                <a:spcPct val="90000"/>
              </a:lnSpc>
              <a:spcBef>
                <a:spcPts val="0"/>
              </a:spcBef>
              <a:spcAft>
                <a:spcPts val="0"/>
              </a:spcAft>
              <a:buClr>
                <a:srgbClr val="FFFFFF"/>
              </a:buClr>
              <a:buSzPts val="3600"/>
              <a:buFont typeface="Bookman Old Style"/>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24"/>
          <p:cNvSpPr txBox="1"/>
          <p:nvPr>
            <p:ph idx="1" type="body"/>
          </p:nvPr>
        </p:nvSpPr>
        <p:spPr>
          <a:xfrm>
            <a:off x="1097279" y="5715000"/>
            <a:ext cx="10113264" cy="609600"/>
          </a:xfrm>
          <a:prstGeom prst="rect">
            <a:avLst/>
          </a:prstGeom>
          <a:noFill/>
          <a:ln>
            <a:noFill/>
          </a:ln>
        </p:spPr>
        <p:txBody>
          <a:bodyPr anchorCtr="0" anchor="t" bIns="0" lIns="91425" spcFirstLastPara="1" rIns="91425" wrap="square" tIns="0">
            <a:normAutofit/>
          </a:bodyPr>
          <a:lstStyle>
            <a:lvl1pPr indent="-228600" lvl="0" marL="457200" algn="l">
              <a:lnSpc>
                <a:spcPct val="110000"/>
              </a:lnSpc>
              <a:spcBef>
                <a:spcPts val="0"/>
              </a:spcBef>
              <a:spcAft>
                <a:spcPts val="0"/>
              </a:spcAft>
              <a:buSzPts val="1800"/>
              <a:buNone/>
              <a:defRPr sz="1800">
                <a:solidFill>
                  <a:srgbClr val="FFFFFF"/>
                </a:solidFill>
              </a:defRPr>
            </a:lvl1pPr>
            <a:lvl2pPr indent="-228600" lvl="1" marL="914400" algn="l">
              <a:lnSpc>
                <a:spcPct val="100000"/>
              </a:lnSpc>
              <a:spcBef>
                <a:spcPts val="6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90" name="Google Shape;90;p24"/>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4"/>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4"/>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1" name="Shape 101"/>
        <p:cNvGrpSpPr/>
        <p:nvPr/>
      </p:nvGrpSpPr>
      <p:grpSpPr>
        <a:xfrm>
          <a:off x="0" y="0"/>
          <a:ext cx="0" cy="0"/>
          <a:chOff x="0" y="0"/>
          <a:chExt cx="0" cy="0"/>
        </a:xfrm>
      </p:grpSpPr>
      <p:sp>
        <p:nvSpPr>
          <p:cNvPr id="102" name="Google Shape;102;p25"/>
          <p:cNvSpPr/>
          <p:nvPr/>
        </p:nvSpPr>
        <p:spPr>
          <a:xfrm>
            <a:off x="0" y="4578350"/>
            <a:ext cx="12188825" cy="227965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5"/>
          <p:cNvSpPr/>
          <p:nvPr>
            <p:ph idx="2" type="pic"/>
          </p:nvPr>
        </p:nvSpPr>
        <p:spPr>
          <a:xfrm>
            <a:off x="15" y="0"/>
            <a:ext cx="12191985" cy="4578350"/>
          </a:xfrm>
          <a:prstGeom prst="rect">
            <a:avLst/>
          </a:prstGeom>
          <a:solidFill>
            <a:schemeClr val="dk1"/>
          </a:solidFill>
          <a:ln>
            <a:noFill/>
          </a:ln>
        </p:spPr>
        <p:txBody>
          <a:bodyPr anchorCtr="0" anchor="t" bIns="45700" lIns="457200" spcFirstLastPara="1" rIns="0" wrap="square" tIns="457200">
            <a:normAutofit/>
          </a:bodyPr>
          <a:lstStyle>
            <a:lvl1pPr lvl="0" marR="0" rtl="0" algn="l">
              <a:lnSpc>
                <a:spcPct val="110000"/>
              </a:lnSpc>
              <a:spcBef>
                <a:spcPts val="1200"/>
              </a:spcBef>
              <a:spcAft>
                <a:spcPts val="0"/>
              </a:spcAft>
              <a:buClr>
                <a:schemeClr val="accent1"/>
              </a:buClr>
              <a:buSzPts val="3200"/>
              <a:buFont typeface="Calibri"/>
              <a:buNone/>
              <a:defRPr b="0" i="0" sz="3200" u="none" cap="none" strike="noStrike">
                <a:solidFill>
                  <a:srgbClr val="FEFEFE"/>
                </a:solidFill>
                <a:latin typeface="Libre Franklin"/>
                <a:ea typeface="Libre Franklin"/>
                <a:cs typeface="Libre Franklin"/>
                <a:sym typeface="Libre Franklin"/>
              </a:defRPr>
            </a:lvl1pPr>
            <a:lvl2pPr lvl="1" marR="0" rtl="0" algn="l">
              <a:lnSpc>
                <a:spcPct val="100000"/>
              </a:lnSpc>
              <a:spcBef>
                <a:spcPts val="200"/>
              </a:spcBef>
              <a:spcAft>
                <a:spcPts val="0"/>
              </a:spcAft>
              <a:buClr>
                <a:srgbClr val="FEFEFE"/>
              </a:buClr>
              <a:buSzPts val="2800"/>
              <a:buFont typeface="Calibri"/>
              <a:buNone/>
              <a:defRPr b="0" i="0" sz="2800" u="none" cap="none" strike="noStrike">
                <a:solidFill>
                  <a:srgbClr val="FEFEFE"/>
                </a:solidFill>
                <a:latin typeface="Libre Franklin"/>
                <a:ea typeface="Libre Franklin"/>
                <a:cs typeface="Libre Franklin"/>
                <a:sym typeface="Libre Franklin"/>
              </a:defRPr>
            </a:lvl2pPr>
            <a:lvl3pPr lvl="2" marR="0" rtl="0" algn="l">
              <a:lnSpc>
                <a:spcPct val="100000"/>
              </a:lnSpc>
              <a:spcBef>
                <a:spcPts val="400"/>
              </a:spcBef>
              <a:spcAft>
                <a:spcPts val="0"/>
              </a:spcAft>
              <a:buClr>
                <a:srgbClr val="FEFEFE"/>
              </a:buClr>
              <a:buSzPts val="2400"/>
              <a:buFont typeface="Calibri"/>
              <a:buNone/>
              <a:defRPr b="0" i="0" sz="2400" u="none" cap="none" strike="noStrike">
                <a:solidFill>
                  <a:srgbClr val="FEFEFE"/>
                </a:solidFill>
                <a:latin typeface="Libre Franklin"/>
                <a:ea typeface="Libre Franklin"/>
                <a:cs typeface="Libre Franklin"/>
                <a:sym typeface="Libre Franklin"/>
              </a:defRPr>
            </a:lvl3pPr>
            <a:lvl4pPr lvl="3" marR="0" rtl="0" algn="l">
              <a:lnSpc>
                <a:spcPct val="100000"/>
              </a:lnSpc>
              <a:spcBef>
                <a:spcPts val="400"/>
              </a:spcBef>
              <a:spcAft>
                <a:spcPts val="0"/>
              </a:spcAft>
              <a:buClr>
                <a:srgbClr val="FEFEFE"/>
              </a:buClr>
              <a:buSzPts val="2000"/>
              <a:buFont typeface="Calibri"/>
              <a:buNone/>
              <a:defRPr b="0" i="0" sz="2000" u="none" cap="none" strike="noStrike">
                <a:solidFill>
                  <a:srgbClr val="FEFEFE"/>
                </a:solidFill>
                <a:latin typeface="Libre Franklin"/>
                <a:ea typeface="Libre Franklin"/>
                <a:cs typeface="Libre Franklin"/>
                <a:sym typeface="Libre Franklin"/>
              </a:defRPr>
            </a:lvl4pPr>
            <a:lvl5pPr lvl="4" marR="0" rtl="0" algn="l">
              <a:lnSpc>
                <a:spcPct val="100000"/>
              </a:lnSpc>
              <a:spcBef>
                <a:spcPts val="400"/>
              </a:spcBef>
              <a:spcAft>
                <a:spcPts val="0"/>
              </a:spcAft>
              <a:buClr>
                <a:srgbClr val="FEFEFE"/>
              </a:buClr>
              <a:buSzPts val="2000"/>
              <a:buFont typeface="Calibri"/>
              <a:buNone/>
              <a:defRPr b="0" i="0" sz="2000" u="none" cap="none" strike="noStrike">
                <a:solidFill>
                  <a:srgbClr val="FEFEFE"/>
                </a:solidFill>
                <a:latin typeface="Libre Franklin"/>
                <a:ea typeface="Libre Franklin"/>
                <a:cs typeface="Libre Franklin"/>
                <a:sym typeface="Libre Franklin"/>
              </a:defRPr>
            </a:lvl5pPr>
            <a:lvl6pPr lvl="5" marR="0" rtl="0" algn="l">
              <a:lnSpc>
                <a:spcPct val="90000"/>
              </a:lnSpc>
              <a:spcBef>
                <a:spcPts val="400"/>
              </a:spcBef>
              <a:spcAft>
                <a:spcPts val="0"/>
              </a:spcAft>
              <a:buClr>
                <a:schemeClr val="accent1"/>
              </a:buClr>
              <a:buSzPts val="2000"/>
              <a:buFont typeface="Calibri"/>
              <a:buNone/>
              <a:defRPr b="0" i="0" sz="2000" u="none" cap="none" strike="noStrike">
                <a:solidFill>
                  <a:srgbClr val="FEFEFE"/>
                </a:solidFill>
                <a:latin typeface="Libre Franklin"/>
                <a:ea typeface="Libre Franklin"/>
                <a:cs typeface="Libre Franklin"/>
                <a:sym typeface="Libre Franklin"/>
              </a:defRPr>
            </a:lvl6pPr>
            <a:lvl7pPr lvl="6" marR="0" rtl="0" algn="l">
              <a:lnSpc>
                <a:spcPct val="90000"/>
              </a:lnSpc>
              <a:spcBef>
                <a:spcPts val="400"/>
              </a:spcBef>
              <a:spcAft>
                <a:spcPts val="0"/>
              </a:spcAft>
              <a:buClr>
                <a:schemeClr val="accent1"/>
              </a:buClr>
              <a:buSzPts val="2000"/>
              <a:buFont typeface="Calibri"/>
              <a:buNone/>
              <a:defRPr b="0" i="0" sz="2000" u="none" cap="none" strike="noStrike">
                <a:solidFill>
                  <a:srgbClr val="FEFEFE"/>
                </a:solidFill>
                <a:latin typeface="Libre Franklin"/>
                <a:ea typeface="Libre Franklin"/>
                <a:cs typeface="Libre Franklin"/>
                <a:sym typeface="Libre Franklin"/>
              </a:defRPr>
            </a:lvl7pPr>
            <a:lvl8pPr lvl="7" marR="0" rtl="0" algn="l">
              <a:lnSpc>
                <a:spcPct val="90000"/>
              </a:lnSpc>
              <a:spcBef>
                <a:spcPts val="400"/>
              </a:spcBef>
              <a:spcAft>
                <a:spcPts val="0"/>
              </a:spcAft>
              <a:buClr>
                <a:schemeClr val="accent1"/>
              </a:buClr>
              <a:buSzPts val="2000"/>
              <a:buFont typeface="Calibri"/>
              <a:buNone/>
              <a:defRPr b="0" i="0" sz="2000" u="none" cap="none" strike="noStrike">
                <a:solidFill>
                  <a:srgbClr val="FEFEFE"/>
                </a:solidFill>
                <a:latin typeface="Libre Franklin"/>
                <a:ea typeface="Libre Franklin"/>
                <a:cs typeface="Libre Franklin"/>
                <a:sym typeface="Libre Franklin"/>
              </a:defRPr>
            </a:lvl8pPr>
            <a:lvl9pPr lvl="8" marR="0" rtl="0" algn="l">
              <a:lnSpc>
                <a:spcPct val="90000"/>
              </a:lnSpc>
              <a:spcBef>
                <a:spcPts val="400"/>
              </a:spcBef>
              <a:spcAft>
                <a:spcPts val="400"/>
              </a:spcAft>
              <a:buClr>
                <a:schemeClr val="accent1"/>
              </a:buClr>
              <a:buSzPts val="2000"/>
              <a:buFont typeface="Calibri"/>
              <a:buNone/>
              <a:defRPr b="0" i="0" sz="2000" u="none" cap="none" strike="noStrike">
                <a:solidFill>
                  <a:srgbClr val="FEFEFE"/>
                </a:solidFill>
                <a:latin typeface="Libre Franklin"/>
                <a:ea typeface="Libre Franklin"/>
                <a:cs typeface="Libre Franklin"/>
                <a:sym typeface="Libre Franklin"/>
              </a:defRPr>
            </a:lvl9pPr>
          </a:lstStyle>
          <a:p/>
        </p:txBody>
      </p:sp>
      <p:sp>
        <p:nvSpPr>
          <p:cNvPr id="104" name="Google Shape;104;p25"/>
          <p:cNvSpPr txBox="1"/>
          <p:nvPr>
            <p:ph type="title"/>
          </p:nvPr>
        </p:nvSpPr>
        <p:spPr>
          <a:xfrm>
            <a:off x="1097279" y="4799362"/>
            <a:ext cx="10113645" cy="743682"/>
          </a:xfrm>
          <a:prstGeom prst="rect">
            <a:avLst/>
          </a:prstGeom>
          <a:noFill/>
          <a:ln>
            <a:noFill/>
          </a:ln>
        </p:spPr>
        <p:txBody>
          <a:bodyPr anchorCtr="0" anchor="b" bIns="0" lIns="91425" spcFirstLastPara="1" rIns="91425" wrap="square" tIns="0">
            <a:noAutofit/>
          </a:bodyPr>
          <a:lstStyle>
            <a:lvl1pPr lvl="0" algn="l">
              <a:lnSpc>
                <a:spcPct val="90000"/>
              </a:lnSpc>
              <a:spcBef>
                <a:spcPts val="0"/>
              </a:spcBef>
              <a:spcAft>
                <a:spcPts val="0"/>
              </a:spcAft>
              <a:buClr>
                <a:srgbClr val="FFFFFF"/>
              </a:buClr>
              <a:buSzPts val="3600"/>
              <a:buFont typeface="Bookman Old Style"/>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25"/>
          <p:cNvSpPr txBox="1"/>
          <p:nvPr>
            <p:ph idx="1" type="body"/>
          </p:nvPr>
        </p:nvSpPr>
        <p:spPr>
          <a:xfrm>
            <a:off x="1097279" y="5715000"/>
            <a:ext cx="10113264" cy="609600"/>
          </a:xfrm>
          <a:prstGeom prst="rect">
            <a:avLst/>
          </a:prstGeom>
          <a:noFill/>
          <a:ln>
            <a:noFill/>
          </a:ln>
        </p:spPr>
        <p:txBody>
          <a:bodyPr anchorCtr="0" anchor="t" bIns="0" lIns="91425" spcFirstLastPara="1" rIns="91425" wrap="square" tIns="0">
            <a:normAutofit/>
          </a:bodyPr>
          <a:lstStyle>
            <a:lvl1pPr indent="-228600" lvl="0" marL="457200" algn="l">
              <a:lnSpc>
                <a:spcPct val="110000"/>
              </a:lnSpc>
              <a:spcBef>
                <a:spcPts val="0"/>
              </a:spcBef>
              <a:spcAft>
                <a:spcPts val="0"/>
              </a:spcAft>
              <a:buSzPts val="1800"/>
              <a:buNone/>
              <a:defRPr sz="1800">
                <a:solidFill>
                  <a:srgbClr val="FFFFFF"/>
                </a:solidFill>
              </a:defRPr>
            </a:lvl1pPr>
            <a:lvl2pPr indent="-228600" lvl="1" marL="914400" algn="l">
              <a:lnSpc>
                <a:spcPct val="100000"/>
              </a:lnSpc>
              <a:spcBef>
                <a:spcPts val="600"/>
              </a:spcBef>
              <a:spcAft>
                <a:spcPts val="0"/>
              </a:spcAft>
              <a:buClr>
                <a:srgbClr val="FEFEFE"/>
              </a:buClr>
              <a:buSzPts val="1200"/>
              <a:buNone/>
              <a:defRPr sz="1200"/>
            </a:lvl2pPr>
            <a:lvl3pPr indent="-228600" lvl="2" marL="1371600" algn="l">
              <a:lnSpc>
                <a:spcPct val="100000"/>
              </a:lnSpc>
              <a:spcBef>
                <a:spcPts val="400"/>
              </a:spcBef>
              <a:spcAft>
                <a:spcPts val="0"/>
              </a:spcAft>
              <a:buClr>
                <a:srgbClr val="FEFEFE"/>
              </a:buClr>
              <a:buSzPts val="1000"/>
              <a:buNone/>
              <a:defRPr sz="1000"/>
            </a:lvl3pPr>
            <a:lvl4pPr indent="-228600" lvl="3" marL="1828800" algn="l">
              <a:lnSpc>
                <a:spcPct val="100000"/>
              </a:lnSpc>
              <a:spcBef>
                <a:spcPts val="400"/>
              </a:spcBef>
              <a:spcAft>
                <a:spcPts val="0"/>
              </a:spcAft>
              <a:buClr>
                <a:srgbClr val="FEFEFE"/>
              </a:buClr>
              <a:buSzPts val="900"/>
              <a:buNone/>
              <a:defRPr sz="900"/>
            </a:lvl4pPr>
            <a:lvl5pPr indent="-228600" lvl="4" marL="2286000" algn="l">
              <a:lnSpc>
                <a:spcPct val="100000"/>
              </a:lnSpc>
              <a:spcBef>
                <a:spcPts val="400"/>
              </a:spcBef>
              <a:spcAft>
                <a:spcPts val="0"/>
              </a:spcAft>
              <a:buClr>
                <a:srgbClr val="FEFEFE"/>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106" name="Google Shape;106;p25"/>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5"/>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5"/>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2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1"/>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2" name="Google Shape;32;p21"/>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1"/>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1"/>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5" name="Shape 35"/>
        <p:cNvGrpSpPr/>
        <p:nvPr/>
      </p:nvGrpSpPr>
      <p:grpSpPr>
        <a:xfrm>
          <a:off x="0" y="0"/>
          <a:ext cx="0" cy="0"/>
          <a:chOff x="0" y="0"/>
          <a:chExt cx="0" cy="0"/>
        </a:xfrm>
      </p:grpSpPr>
      <p:sp>
        <p:nvSpPr>
          <p:cNvPr id="36" name="Google Shape;36;p22"/>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2"/>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2"/>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2"/>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2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6"/>
          <p:cNvSpPr txBox="1"/>
          <p:nvPr>
            <p:ph idx="1" type="body"/>
          </p:nvPr>
        </p:nvSpPr>
        <p:spPr>
          <a:xfrm>
            <a:off x="1097280" y="2120900"/>
            <a:ext cx="4639736" cy="3748193"/>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3" name="Google Shape;43;p26"/>
          <p:cNvSpPr txBox="1"/>
          <p:nvPr>
            <p:ph idx="2" type="body"/>
          </p:nvPr>
        </p:nvSpPr>
        <p:spPr>
          <a:xfrm>
            <a:off x="6515944" y="2120900"/>
            <a:ext cx="4639736" cy="3748194"/>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4" name="Google Shape;44;p26"/>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6"/>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6"/>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47" name="Shape 47"/>
        <p:cNvGrpSpPr/>
        <p:nvPr/>
      </p:nvGrpSpPr>
      <p:grpSpPr>
        <a:xfrm>
          <a:off x="0" y="0"/>
          <a:ext cx="0" cy="0"/>
          <a:chOff x="0" y="0"/>
          <a:chExt cx="0" cy="0"/>
        </a:xfrm>
      </p:grpSpPr>
      <p:sp>
        <p:nvSpPr>
          <p:cNvPr id="48" name="Google Shape;48;p19"/>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9"/>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62626"/>
              </a:buClr>
              <a:buSzPts val="8000"/>
              <a:buFont typeface="Bookman Old Style"/>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19"/>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lvl1pPr lvl="0" algn="l">
              <a:lnSpc>
                <a:spcPct val="110000"/>
              </a:lnSpc>
              <a:spcBef>
                <a:spcPts val="1200"/>
              </a:spcBef>
              <a:spcAft>
                <a:spcPts val="0"/>
              </a:spcAft>
              <a:buSzPts val="2400"/>
              <a:buNone/>
              <a:defRPr sz="2400" cap="none">
                <a:solidFill>
                  <a:schemeClr val="dk1"/>
                </a:solidFill>
                <a:latin typeface="Libre Franklin"/>
                <a:ea typeface="Libre Franklin"/>
                <a:cs typeface="Libre Franklin"/>
                <a:sym typeface="Libre Franklin"/>
              </a:defRPr>
            </a:lvl1pPr>
            <a:lvl2pPr lvl="1" algn="ctr">
              <a:lnSpc>
                <a:spcPct val="100000"/>
              </a:lnSpc>
              <a:spcBef>
                <a:spcPts val="200"/>
              </a:spcBef>
              <a:spcAft>
                <a:spcPts val="0"/>
              </a:spcAft>
              <a:buClr>
                <a:srgbClr val="3F3F3F"/>
              </a:buClr>
              <a:buSzPts val="2400"/>
              <a:buNone/>
              <a:defRPr sz="2400"/>
            </a:lvl2pPr>
            <a:lvl3pPr lvl="2" algn="ctr">
              <a:lnSpc>
                <a:spcPct val="100000"/>
              </a:lnSpc>
              <a:spcBef>
                <a:spcPts val="400"/>
              </a:spcBef>
              <a:spcAft>
                <a:spcPts val="0"/>
              </a:spcAft>
              <a:buClr>
                <a:srgbClr val="3F3F3F"/>
              </a:buClr>
              <a:buSzPts val="2400"/>
              <a:buNone/>
              <a:defRPr sz="2400"/>
            </a:lvl3pPr>
            <a:lvl4pPr lvl="3" algn="ctr">
              <a:lnSpc>
                <a:spcPct val="100000"/>
              </a:lnSpc>
              <a:spcBef>
                <a:spcPts val="400"/>
              </a:spcBef>
              <a:spcAft>
                <a:spcPts val="0"/>
              </a:spcAft>
              <a:buClr>
                <a:srgbClr val="3F3F3F"/>
              </a:buClr>
              <a:buSzPts val="2000"/>
              <a:buNone/>
              <a:defRPr sz="2000"/>
            </a:lvl4pPr>
            <a:lvl5pPr lvl="4" algn="ctr">
              <a:lnSpc>
                <a:spcPct val="100000"/>
              </a:lnSpc>
              <a:spcBef>
                <a:spcPts val="400"/>
              </a:spcBef>
              <a:spcAft>
                <a:spcPts val="0"/>
              </a:spcAft>
              <a:buClr>
                <a:srgbClr val="3F3F3F"/>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cxnSp>
        <p:nvCxnSpPr>
          <p:cNvPr id="51" name="Google Shape;51;p19"/>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52" name="Google Shape;52;p19"/>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9"/>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9"/>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55" name="Shape 55"/>
        <p:cNvGrpSpPr/>
        <p:nvPr/>
      </p:nvGrpSpPr>
      <p:grpSpPr>
        <a:xfrm>
          <a:off x="0" y="0"/>
          <a:ext cx="0" cy="0"/>
          <a:chOff x="0" y="0"/>
          <a:chExt cx="0" cy="0"/>
        </a:xfrm>
      </p:grpSpPr>
      <p:sp>
        <p:nvSpPr>
          <p:cNvPr id="56" name="Google Shape;56;p27"/>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7"/>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62626"/>
              </a:buClr>
              <a:buSzPts val="8000"/>
              <a:buFont typeface="Bookman Old Style"/>
              <a:buNone/>
              <a:defRPr b="0"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7"/>
          <p:cNvSpPr txBox="1"/>
          <p:nvPr>
            <p:ph idx="1" type="body"/>
          </p:nvPr>
        </p:nvSpPr>
        <p:spPr>
          <a:xfrm>
            <a:off x="1097280" y="4663440"/>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200"/>
              </a:spcBef>
              <a:spcAft>
                <a:spcPts val="0"/>
              </a:spcAft>
              <a:buSzPts val="2400"/>
              <a:buNone/>
              <a:defRPr sz="2400" cap="none">
                <a:solidFill>
                  <a:schemeClr val="dk1"/>
                </a:solidFill>
                <a:latin typeface="Libre Franklin"/>
                <a:ea typeface="Libre Franklin"/>
                <a:cs typeface="Libre Franklin"/>
                <a:sym typeface="Libre Franklin"/>
              </a:defRPr>
            </a:lvl1pPr>
            <a:lvl2pPr indent="-228600" lvl="1" marL="914400" algn="l">
              <a:lnSpc>
                <a:spcPct val="100000"/>
              </a:lnSpc>
              <a:spcBef>
                <a:spcPts val="200"/>
              </a:spcBef>
              <a:spcAft>
                <a:spcPts val="0"/>
              </a:spcAft>
              <a:buClr>
                <a:srgbClr val="888888"/>
              </a:buClr>
              <a:buSzPts val="1800"/>
              <a:buNone/>
              <a:defRPr sz="1800">
                <a:solidFill>
                  <a:srgbClr val="888888"/>
                </a:solidFill>
              </a:defRPr>
            </a:lvl2pPr>
            <a:lvl3pPr indent="-228600" lvl="2" marL="1371600" algn="l">
              <a:lnSpc>
                <a:spcPct val="100000"/>
              </a:lnSpc>
              <a:spcBef>
                <a:spcPts val="400"/>
              </a:spcBef>
              <a:spcAft>
                <a:spcPts val="0"/>
              </a:spcAft>
              <a:buClr>
                <a:srgbClr val="888888"/>
              </a:buClr>
              <a:buSzPts val="1600"/>
              <a:buNone/>
              <a:defRPr sz="1600">
                <a:solidFill>
                  <a:srgbClr val="888888"/>
                </a:solidFill>
              </a:defRPr>
            </a:lvl3pPr>
            <a:lvl4pPr indent="-228600" lvl="3" marL="1828800" algn="l">
              <a:lnSpc>
                <a:spcPct val="100000"/>
              </a:lnSpc>
              <a:spcBef>
                <a:spcPts val="400"/>
              </a:spcBef>
              <a:spcAft>
                <a:spcPts val="0"/>
              </a:spcAft>
              <a:buClr>
                <a:srgbClr val="888888"/>
              </a:buClr>
              <a:buSzPts val="1400"/>
              <a:buNone/>
              <a:defRPr sz="1400">
                <a:solidFill>
                  <a:srgbClr val="888888"/>
                </a:solidFill>
              </a:defRPr>
            </a:lvl4pPr>
            <a:lvl5pPr indent="-228600" lvl="4" marL="2286000" algn="l">
              <a:lnSpc>
                <a:spcPct val="100000"/>
              </a:lnSpc>
              <a:spcBef>
                <a:spcPts val="400"/>
              </a:spcBef>
              <a:spcAft>
                <a:spcPts val="0"/>
              </a:spcAft>
              <a:buClr>
                <a:srgbClr val="888888"/>
              </a:buClr>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cxnSp>
        <p:nvCxnSpPr>
          <p:cNvPr id="59" name="Google Shape;59;p27"/>
          <p:cNvCxnSpPr/>
          <p:nvPr/>
        </p:nvCxnSpPr>
        <p:spPr>
          <a:xfrm>
            <a:off x="1207658" y="4485132"/>
            <a:ext cx="9875520" cy="0"/>
          </a:xfrm>
          <a:prstGeom prst="straightConnector1">
            <a:avLst/>
          </a:prstGeom>
          <a:noFill/>
          <a:ln cap="flat" cmpd="sng" w="12700">
            <a:solidFill>
              <a:srgbClr val="3F3F3F"/>
            </a:solidFill>
            <a:prstDash val="solid"/>
            <a:round/>
            <a:headEnd len="sm" w="sm" type="none"/>
            <a:tailEnd len="sm" w="sm" type="none"/>
          </a:ln>
        </p:spPr>
      </p:cxnSp>
      <p:sp>
        <p:nvSpPr>
          <p:cNvPr id="60" name="Google Shape;60;p27"/>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7"/>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7"/>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2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28"/>
          <p:cNvSpPr txBox="1"/>
          <p:nvPr>
            <p:ph idx="1" type="body"/>
          </p:nvPr>
        </p:nvSpPr>
        <p:spPr>
          <a:xfrm>
            <a:off x="1097280"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6" name="Google Shape;66;p28"/>
          <p:cNvSpPr txBox="1"/>
          <p:nvPr>
            <p:ph idx="2" type="body"/>
          </p:nvPr>
        </p:nvSpPr>
        <p:spPr>
          <a:xfrm>
            <a:off x="1097280" y="2958274"/>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7" name="Google Shape;67;p28"/>
          <p:cNvSpPr txBox="1"/>
          <p:nvPr>
            <p:ph idx="3" type="body"/>
          </p:nvPr>
        </p:nvSpPr>
        <p:spPr>
          <a:xfrm>
            <a:off x="6515944"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8" name="Google Shape;68;p28"/>
          <p:cNvSpPr txBox="1"/>
          <p:nvPr>
            <p:ph idx="4" type="body"/>
          </p:nvPr>
        </p:nvSpPr>
        <p:spPr>
          <a:xfrm>
            <a:off x="6515944" y="2958273"/>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9" name="Google Shape;69;p28"/>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8"/>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8"/>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2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9"/>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9"/>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9"/>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7" name="Shape 77"/>
        <p:cNvGrpSpPr/>
        <p:nvPr/>
      </p:nvGrpSpPr>
      <p:grpSpPr>
        <a:xfrm>
          <a:off x="0" y="0"/>
          <a:ext cx="0" cy="0"/>
          <a:chOff x="0" y="0"/>
          <a:chExt cx="0" cy="0"/>
        </a:xfrm>
      </p:grpSpPr>
      <p:sp>
        <p:nvSpPr>
          <p:cNvPr id="78" name="Google Shape;78;p30"/>
          <p:cNvSpPr/>
          <p:nvPr/>
        </p:nvSpPr>
        <p:spPr>
          <a:xfrm>
            <a:off x="16" y="0"/>
            <a:ext cx="4654296" cy="68580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0"/>
          <p:cNvSpPr txBox="1"/>
          <p:nvPr>
            <p:ph type="title"/>
          </p:nvPr>
        </p:nvSpPr>
        <p:spPr>
          <a:xfrm>
            <a:off x="643466" y="786383"/>
            <a:ext cx="3517567" cy="209397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FFFFF"/>
              </a:buClr>
              <a:buSzPts val="3600"/>
              <a:buFont typeface="Bookman Old Style"/>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0"/>
          <p:cNvSpPr txBox="1"/>
          <p:nvPr>
            <p:ph idx="1" type="body"/>
          </p:nvPr>
        </p:nvSpPr>
        <p:spPr>
          <a:xfrm>
            <a:off x="5458984" y="812799"/>
            <a:ext cx="5928344" cy="5294757"/>
          </a:xfrm>
          <a:prstGeom prst="rect">
            <a:avLst/>
          </a:prstGeom>
          <a:noFill/>
          <a:ln>
            <a:noFill/>
          </a:ln>
        </p:spPr>
        <p:txBody>
          <a:bodyPr anchorCtr="0" anchor="t" bIns="45700" lIns="0" spcFirstLastPara="1" rIns="0" wrap="square" tIns="45700">
            <a:normAutofit/>
          </a:bodyPr>
          <a:lstStyle>
            <a:lvl1pPr indent="-342900" lvl="0" marL="457200" algn="l">
              <a:lnSpc>
                <a:spcPct val="11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1" name="Google Shape;81;p30"/>
          <p:cNvSpPr txBox="1"/>
          <p:nvPr>
            <p:ph idx="2" type="body"/>
          </p:nvPr>
        </p:nvSpPr>
        <p:spPr>
          <a:xfrm>
            <a:off x="643465" y="3043050"/>
            <a:ext cx="3517567" cy="3064505"/>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200"/>
              </a:spcBef>
              <a:spcAft>
                <a:spcPts val="0"/>
              </a:spcAft>
              <a:buSzPts val="1800"/>
              <a:buNone/>
              <a:defRPr sz="1800">
                <a:solidFill>
                  <a:srgbClr val="FFFFFF"/>
                </a:solidFill>
              </a:defRPr>
            </a:lvl1pPr>
            <a:lvl2pPr indent="-228600" lvl="1" marL="914400" algn="l">
              <a:lnSpc>
                <a:spcPct val="100000"/>
              </a:lnSpc>
              <a:spcBef>
                <a:spcPts val="2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2" name="Google Shape;82;p30"/>
          <p:cNvSpPr txBox="1"/>
          <p:nvPr>
            <p:ph idx="10" type="dt"/>
          </p:nvPr>
        </p:nvSpPr>
        <p:spPr>
          <a:xfrm>
            <a:off x="643464" y="6446520"/>
            <a:ext cx="351756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0"/>
          <p:cNvSpPr txBox="1"/>
          <p:nvPr>
            <p:ph idx="11" type="ftr"/>
          </p:nvPr>
        </p:nvSpPr>
        <p:spPr>
          <a:xfrm>
            <a:off x="5458983" y="6446520"/>
            <a:ext cx="533401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0"/>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sz="800">
                <a:solidFill>
                  <a:schemeClr val="dk2"/>
                </a:solidFill>
                <a:latin typeface="Libre Franklin"/>
                <a:ea typeface="Libre Franklin"/>
                <a:cs typeface="Libre Franklin"/>
                <a:sym typeface="Libre Franklin"/>
              </a:defRPr>
            </a:lvl1pPr>
            <a:lvl2pPr indent="0" lvl="1" marL="0" algn="l">
              <a:spcBef>
                <a:spcPts val="0"/>
              </a:spcBef>
              <a:buNone/>
              <a:defRPr sz="800">
                <a:solidFill>
                  <a:schemeClr val="dk2"/>
                </a:solidFill>
                <a:latin typeface="Libre Franklin"/>
                <a:ea typeface="Libre Franklin"/>
                <a:cs typeface="Libre Franklin"/>
                <a:sym typeface="Libre Franklin"/>
              </a:defRPr>
            </a:lvl2pPr>
            <a:lvl3pPr indent="0" lvl="2" marL="0" algn="l">
              <a:spcBef>
                <a:spcPts val="0"/>
              </a:spcBef>
              <a:buNone/>
              <a:defRPr sz="800">
                <a:solidFill>
                  <a:schemeClr val="dk2"/>
                </a:solidFill>
                <a:latin typeface="Libre Franklin"/>
                <a:ea typeface="Libre Franklin"/>
                <a:cs typeface="Libre Franklin"/>
                <a:sym typeface="Libre Franklin"/>
              </a:defRPr>
            </a:lvl3pPr>
            <a:lvl4pPr indent="0" lvl="3" marL="0" algn="l">
              <a:spcBef>
                <a:spcPts val="0"/>
              </a:spcBef>
              <a:buNone/>
              <a:defRPr sz="800">
                <a:solidFill>
                  <a:schemeClr val="dk2"/>
                </a:solidFill>
                <a:latin typeface="Libre Franklin"/>
                <a:ea typeface="Libre Franklin"/>
                <a:cs typeface="Libre Franklin"/>
                <a:sym typeface="Libre Franklin"/>
              </a:defRPr>
            </a:lvl4pPr>
            <a:lvl5pPr indent="0" lvl="4" marL="0" algn="l">
              <a:spcBef>
                <a:spcPts val="0"/>
              </a:spcBef>
              <a:buNone/>
              <a:defRPr sz="800">
                <a:solidFill>
                  <a:schemeClr val="dk2"/>
                </a:solidFill>
                <a:latin typeface="Libre Franklin"/>
                <a:ea typeface="Libre Franklin"/>
                <a:cs typeface="Libre Franklin"/>
                <a:sym typeface="Libre Franklin"/>
              </a:defRPr>
            </a:lvl5pPr>
            <a:lvl6pPr indent="0" lvl="5" marL="0" algn="l">
              <a:spcBef>
                <a:spcPts val="0"/>
              </a:spcBef>
              <a:buNone/>
              <a:defRPr sz="800">
                <a:solidFill>
                  <a:schemeClr val="dk2"/>
                </a:solidFill>
                <a:latin typeface="Libre Franklin"/>
                <a:ea typeface="Libre Franklin"/>
                <a:cs typeface="Libre Franklin"/>
                <a:sym typeface="Libre Franklin"/>
              </a:defRPr>
            </a:lvl6pPr>
            <a:lvl7pPr indent="0" lvl="6" marL="0" algn="l">
              <a:spcBef>
                <a:spcPts val="0"/>
              </a:spcBef>
              <a:buNone/>
              <a:defRPr sz="800">
                <a:solidFill>
                  <a:schemeClr val="dk2"/>
                </a:solidFill>
                <a:latin typeface="Libre Franklin"/>
                <a:ea typeface="Libre Franklin"/>
                <a:cs typeface="Libre Franklin"/>
                <a:sym typeface="Libre Franklin"/>
              </a:defRPr>
            </a:lvl7pPr>
            <a:lvl8pPr indent="0" lvl="7" marL="0" algn="l">
              <a:spcBef>
                <a:spcPts val="0"/>
              </a:spcBef>
              <a:buNone/>
              <a:defRPr sz="800">
                <a:solidFill>
                  <a:schemeClr val="dk2"/>
                </a:solidFill>
                <a:latin typeface="Libre Franklin"/>
                <a:ea typeface="Libre Franklin"/>
                <a:cs typeface="Libre Franklin"/>
                <a:sym typeface="Libre Franklin"/>
              </a:defRPr>
            </a:lvl8pPr>
            <a:lvl9pPr indent="0" lvl="8" marL="0" algn="l">
              <a:spcBef>
                <a:spcPts val="0"/>
              </a:spcBef>
              <a:buNone/>
              <a:defRPr sz="800">
                <a:solidFill>
                  <a:schemeClr val="dk2"/>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0" Type="http://schemas.openxmlformats.org/officeDocument/2006/relationships/theme" Target="../theme/theme4.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8"/>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FEFEFE"/>
              </a:buClr>
              <a:buSzPts val="4700"/>
              <a:buFont typeface="Bookman Old Style"/>
              <a:buNone/>
              <a:defRPr b="0" i="0" sz="4700" u="none" cap="none" strike="noStrike">
                <a:solidFill>
                  <a:srgbClr val="FEFEFE"/>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8"/>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9250" lvl="0" marL="457200" marR="0" rtl="0" algn="l">
              <a:lnSpc>
                <a:spcPct val="110000"/>
              </a:lnSpc>
              <a:spcBef>
                <a:spcPts val="1200"/>
              </a:spcBef>
              <a:spcAft>
                <a:spcPts val="0"/>
              </a:spcAft>
              <a:buClr>
                <a:schemeClr val="accent1"/>
              </a:buClr>
              <a:buSzPts val="1900"/>
              <a:buFont typeface="Calibri"/>
              <a:buChar char=" "/>
              <a:defRPr b="0" i="0" sz="1900" u="none" cap="none" strike="noStrike">
                <a:solidFill>
                  <a:srgbClr val="FEFEFE"/>
                </a:solidFill>
                <a:latin typeface="Libre Franklin"/>
                <a:ea typeface="Libre Franklin"/>
                <a:cs typeface="Libre Franklin"/>
                <a:sym typeface="Libre Franklin"/>
              </a:defRPr>
            </a:lvl1pPr>
            <a:lvl2pPr indent="-336550" lvl="1" marL="914400" marR="0" rtl="0" algn="l">
              <a:lnSpc>
                <a:spcPct val="100000"/>
              </a:lnSpc>
              <a:spcBef>
                <a:spcPts val="200"/>
              </a:spcBef>
              <a:spcAft>
                <a:spcPts val="0"/>
              </a:spcAft>
              <a:buClr>
                <a:srgbClr val="FEFEFE"/>
              </a:buClr>
              <a:buSzPts val="1700"/>
              <a:buFont typeface="Calibri"/>
              <a:buChar char="◦"/>
              <a:defRPr b="0" i="0" sz="1700" u="none" cap="none" strike="noStrike">
                <a:solidFill>
                  <a:srgbClr val="FEFEFE"/>
                </a:solidFill>
                <a:latin typeface="Libre Franklin"/>
                <a:ea typeface="Libre Franklin"/>
                <a:cs typeface="Libre Franklin"/>
                <a:sym typeface="Libre Franklin"/>
              </a:defRPr>
            </a:lvl2pPr>
            <a:lvl3pPr indent="-311150" lvl="2" marL="13716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3pPr>
            <a:lvl4pPr indent="-311150" lvl="3" marL="18288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4pPr>
            <a:lvl5pPr indent="-311150" lvl="4" marL="22860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9pPr>
          </a:lstStyle>
          <a:p/>
        </p:txBody>
      </p:sp>
      <p:sp>
        <p:nvSpPr>
          <p:cNvPr id="9" name="Google Shape;9;p18"/>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10" name="Google Shape;10;p18"/>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11" name="Google Shape;11;p18"/>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800" u="none" cap="none" strike="noStrike">
                <a:solidFill>
                  <a:srgbClr val="FFFFFF"/>
                </a:solidFill>
                <a:latin typeface="Libre Franklin"/>
                <a:ea typeface="Libre Franklin"/>
                <a:cs typeface="Libre Franklin"/>
                <a:sym typeface="Libre Franklin"/>
              </a:defRPr>
            </a:lvl1pPr>
            <a:lvl2pPr indent="0" lvl="1" marL="0" marR="0" rtl="0" algn="l">
              <a:spcBef>
                <a:spcPts val="0"/>
              </a:spcBef>
              <a:buNone/>
              <a:defRPr b="0" i="0" sz="800" u="none" cap="none" strike="noStrike">
                <a:solidFill>
                  <a:srgbClr val="FFFFFF"/>
                </a:solidFill>
                <a:latin typeface="Libre Franklin"/>
                <a:ea typeface="Libre Franklin"/>
                <a:cs typeface="Libre Franklin"/>
                <a:sym typeface="Libre Franklin"/>
              </a:defRPr>
            </a:lvl2pPr>
            <a:lvl3pPr indent="0" lvl="2" marL="0" marR="0" rtl="0" algn="l">
              <a:spcBef>
                <a:spcPts val="0"/>
              </a:spcBef>
              <a:buNone/>
              <a:defRPr b="0" i="0" sz="800" u="none" cap="none" strike="noStrike">
                <a:solidFill>
                  <a:srgbClr val="FFFFFF"/>
                </a:solidFill>
                <a:latin typeface="Libre Franklin"/>
                <a:ea typeface="Libre Franklin"/>
                <a:cs typeface="Libre Franklin"/>
                <a:sym typeface="Libre Franklin"/>
              </a:defRPr>
            </a:lvl3pPr>
            <a:lvl4pPr indent="0" lvl="3" marL="0" marR="0" rtl="0" algn="l">
              <a:spcBef>
                <a:spcPts val="0"/>
              </a:spcBef>
              <a:buNone/>
              <a:defRPr b="0" i="0" sz="800" u="none" cap="none" strike="noStrike">
                <a:solidFill>
                  <a:srgbClr val="FFFFFF"/>
                </a:solidFill>
                <a:latin typeface="Libre Franklin"/>
                <a:ea typeface="Libre Franklin"/>
                <a:cs typeface="Libre Franklin"/>
                <a:sym typeface="Libre Franklin"/>
              </a:defRPr>
            </a:lvl4pPr>
            <a:lvl5pPr indent="0" lvl="4" marL="0" marR="0" rtl="0" algn="l">
              <a:spcBef>
                <a:spcPts val="0"/>
              </a:spcBef>
              <a:buNone/>
              <a:defRPr b="0" i="0" sz="800" u="none" cap="none" strike="noStrike">
                <a:solidFill>
                  <a:srgbClr val="FFFFFF"/>
                </a:solidFill>
                <a:latin typeface="Libre Franklin"/>
                <a:ea typeface="Libre Franklin"/>
                <a:cs typeface="Libre Franklin"/>
                <a:sym typeface="Libre Franklin"/>
              </a:defRPr>
            </a:lvl5pPr>
            <a:lvl6pPr indent="0" lvl="5" marL="0" marR="0" rtl="0" algn="l">
              <a:spcBef>
                <a:spcPts val="0"/>
              </a:spcBef>
              <a:buNone/>
              <a:defRPr b="0" i="0" sz="800" u="none" cap="none" strike="noStrike">
                <a:solidFill>
                  <a:srgbClr val="FFFFFF"/>
                </a:solidFill>
                <a:latin typeface="Libre Franklin"/>
                <a:ea typeface="Libre Franklin"/>
                <a:cs typeface="Libre Franklin"/>
                <a:sym typeface="Libre Franklin"/>
              </a:defRPr>
            </a:lvl6pPr>
            <a:lvl7pPr indent="0" lvl="6" marL="0" marR="0" rtl="0" algn="l">
              <a:spcBef>
                <a:spcPts val="0"/>
              </a:spcBef>
              <a:buNone/>
              <a:defRPr b="0" i="0" sz="800" u="none" cap="none" strike="noStrike">
                <a:solidFill>
                  <a:srgbClr val="FFFFFF"/>
                </a:solidFill>
                <a:latin typeface="Libre Franklin"/>
                <a:ea typeface="Libre Franklin"/>
                <a:cs typeface="Libre Franklin"/>
                <a:sym typeface="Libre Franklin"/>
              </a:defRPr>
            </a:lvl7pPr>
            <a:lvl8pPr indent="0" lvl="7" marL="0" marR="0" rtl="0" algn="l">
              <a:spcBef>
                <a:spcPts val="0"/>
              </a:spcBef>
              <a:buNone/>
              <a:defRPr b="0" i="0" sz="800" u="none" cap="none" strike="noStrike">
                <a:solidFill>
                  <a:srgbClr val="FFFFFF"/>
                </a:solidFill>
                <a:latin typeface="Libre Franklin"/>
                <a:ea typeface="Libre Franklin"/>
                <a:cs typeface="Libre Franklin"/>
                <a:sym typeface="Libre Franklin"/>
              </a:defRPr>
            </a:lvl8pPr>
            <a:lvl9pPr indent="0" lvl="8" marL="0" marR="0" rtl="0" algn="l">
              <a:spcBef>
                <a:spcPts val="0"/>
              </a:spcBef>
              <a:buNone/>
              <a:defRPr b="0" i="0" sz="800" u="none" cap="none" strike="noStrike">
                <a:solidFill>
                  <a:srgbClr val="FFFFFF"/>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cxnSp>
        <p:nvCxnSpPr>
          <p:cNvPr id="12" name="Google Shape;12;p18"/>
          <p:cNvCxnSpPr/>
          <p:nvPr/>
        </p:nvCxnSpPr>
        <p:spPr>
          <a:xfrm>
            <a:off x="1193532" y="1897380"/>
            <a:ext cx="9966960" cy="0"/>
          </a:xfrm>
          <a:prstGeom prst="straightConnector1">
            <a:avLst/>
          </a:prstGeom>
          <a:noFill/>
          <a:ln cap="flat" cmpd="sng" w="12700">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 name="Shape 21"/>
        <p:cNvGrpSpPr/>
        <p:nvPr/>
      </p:nvGrpSpPr>
      <p:grpSpPr>
        <a:xfrm>
          <a:off x="0" y="0"/>
          <a:ext cx="0" cy="0"/>
          <a:chOff x="0" y="0"/>
          <a:chExt cx="0" cy="0"/>
        </a:xfrm>
      </p:grpSpPr>
      <p:sp>
        <p:nvSpPr>
          <p:cNvPr id="22" name="Google Shape;22;p17"/>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3F3F3F"/>
              </a:buClr>
              <a:buSzPts val="4700"/>
              <a:buFont typeface="Bookman Old Style"/>
              <a:buNone/>
              <a:defRPr b="0" i="0" sz="4700" u="none" cap="none" strike="noStrike">
                <a:solidFill>
                  <a:srgbClr val="3F3F3F"/>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4" name="Google Shape;24;p17"/>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9250" lvl="0" marL="457200" marR="0" rtl="0" algn="l">
              <a:lnSpc>
                <a:spcPct val="110000"/>
              </a:lnSpc>
              <a:spcBef>
                <a:spcPts val="1200"/>
              </a:spcBef>
              <a:spcAft>
                <a:spcPts val="0"/>
              </a:spcAft>
              <a:buClr>
                <a:schemeClr val="accent1"/>
              </a:buClr>
              <a:buSzPts val="1900"/>
              <a:buFont typeface="Calibri"/>
              <a:buChar char=" "/>
              <a:defRPr b="0" i="0" sz="1900" u="none" cap="none" strike="noStrike">
                <a:solidFill>
                  <a:srgbClr val="3F3F3F"/>
                </a:solidFill>
                <a:latin typeface="Libre Franklin"/>
                <a:ea typeface="Libre Franklin"/>
                <a:cs typeface="Libre Franklin"/>
                <a:sym typeface="Libre Franklin"/>
              </a:defRPr>
            </a:lvl1pPr>
            <a:lvl2pPr indent="-336550" lvl="1" marL="914400" marR="0" rtl="0" algn="l">
              <a:lnSpc>
                <a:spcPct val="100000"/>
              </a:lnSpc>
              <a:spcBef>
                <a:spcPts val="200"/>
              </a:spcBef>
              <a:spcAft>
                <a:spcPts val="0"/>
              </a:spcAft>
              <a:buClr>
                <a:srgbClr val="3F3F3F"/>
              </a:buClr>
              <a:buSzPts val="1700"/>
              <a:buFont typeface="Calibri"/>
              <a:buChar char="◦"/>
              <a:defRPr b="0" i="0" sz="1700" u="none" cap="none" strike="noStrike">
                <a:solidFill>
                  <a:srgbClr val="3F3F3F"/>
                </a:solidFill>
                <a:latin typeface="Libre Franklin"/>
                <a:ea typeface="Libre Franklin"/>
                <a:cs typeface="Libre Franklin"/>
                <a:sym typeface="Libre Franklin"/>
              </a:defRPr>
            </a:lvl2pPr>
            <a:lvl3pPr indent="-311150" lvl="2" marL="1371600" marR="0" rtl="0" algn="l">
              <a:lnSpc>
                <a:spcPct val="100000"/>
              </a:lnSpc>
              <a:spcBef>
                <a:spcPts val="400"/>
              </a:spcBef>
              <a:spcAft>
                <a:spcPts val="0"/>
              </a:spcAft>
              <a:buClr>
                <a:srgbClr val="3F3F3F"/>
              </a:buClr>
              <a:buSzPts val="1300"/>
              <a:buFont typeface="Calibri"/>
              <a:buChar char="◦"/>
              <a:defRPr b="0" i="0" sz="1300" u="none" cap="none" strike="noStrike">
                <a:solidFill>
                  <a:srgbClr val="3F3F3F"/>
                </a:solidFill>
                <a:latin typeface="Libre Franklin"/>
                <a:ea typeface="Libre Franklin"/>
                <a:cs typeface="Libre Franklin"/>
                <a:sym typeface="Libre Franklin"/>
              </a:defRPr>
            </a:lvl3pPr>
            <a:lvl4pPr indent="-311150" lvl="3" marL="1828800" marR="0" rtl="0" algn="l">
              <a:lnSpc>
                <a:spcPct val="100000"/>
              </a:lnSpc>
              <a:spcBef>
                <a:spcPts val="400"/>
              </a:spcBef>
              <a:spcAft>
                <a:spcPts val="0"/>
              </a:spcAft>
              <a:buClr>
                <a:srgbClr val="3F3F3F"/>
              </a:buClr>
              <a:buSzPts val="1300"/>
              <a:buFont typeface="Calibri"/>
              <a:buChar char="◦"/>
              <a:defRPr b="0" i="0" sz="1300" u="none" cap="none" strike="noStrike">
                <a:solidFill>
                  <a:srgbClr val="3F3F3F"/>
                </a:solidFill>
                <a:latin typeface="Libre Franklin"/>
                <a:ea typeface="Libre Franklin"/>
                <a:cs typeface="Libre Franklin"/>
                <a:sym typeface="Libre Franklin"/>
              </a:defRPr>
            </a:lvl4pPr>
            <a:lvl5pPr indent="-311150" lvl="4" marL="2286000" marR="0" rtl="0" algn="l">
              <a:lnSpc>
                <a:spcPct val="100000"/>
              </a:lnSpc>
              <a:spcBef>
                <a:spcPts val="400"/>
              </a:spcBef>
              <a:spcAft>
                <a:spcPts val="0"/>
              </a:spcAft>
              <a:buClr>
                <a:srgbClr val="3F3F3F"/>
              </a:buClr>
              <a:buSzPts val="1300"/>
              <a:buFont typeface="Calibri"/>
              <a:buChar char="◦"/>
              <a:defRPr b="0" i="0" sz="1300" u="none" cap="none" strike="noStrike">
                <a:solidFill>
                  <a:srgbClr val="3F3F3F"/>
                </a:solidFill>
                <a:latin typeface="Libre Franklin"/>
                <a:ea typeface="Libre Franklin"/>
                <a:cs typeface="Libre Franklin"/>
                <a:sym typeface="Libre Franklin"/>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Libre Franklin"/>
                <a:ea typeface="Libre Franklin"/>
                <a:cs typeface="Libre Franklin"/>
                <a:sym typeface="Libre Franklin"/>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Libre Franklin"/>
                <a:ea typeface="Libre Franklin"/>
                <a:cs typeface="Libre Franklin"/>
                <a:sym typeface="Libre Franklin"/>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Libre Franklin"/>
                <a:ea typeface="Libre Franklin"/>
                <a:cs typeface="Libre Franklin"/>
                <a:sym typeface="Libre Franklin"/>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Libre Franklin"/>
                <a:ea typeface="Libre Franklin"/>
                <a:cs typeface="Libre Franklin"/>
                <a:sym typeface="Libre Franklin"/>
              </a:defRPr>
            </a:lvl9pPr>
          </a:lstStyle>
          <a:p/>
        </p:txBody>
      </p:sp>
      <p:sp>
        <p:nvSpPr>
          <p:cNvPr id="25" name="Google Shape;25;p17"/>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26" name="Google Shape;26;p17"/>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27" name="Google Shape;27;p17"/>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800" u="none" cap="none" strike="noStrike">
                <a:solidFill>
                  <a:srgbClr val="FFFFFF"/>
                </a:solidFill>
                <a:latin typeface="Libre Franklin"/>
                <a:ea typeface="Libre Franklin"/>
                <a:cs typeface="Libre Franklin"/>
                <a:sym typeface="Libre Franklin"/>
              </a:defRPr>
            </a:lvl1pPr>
            <a:lvl2pPr indent="0" lvl="1" marL="0" marR="0" rtl="0" algn="l">
              <a:spcBef>
                <a:spcPts val="0"/>
              </a:spcBef>
              <a:buNone/>
              <a:defRPr b="0" i="0" sz="800" u="none" cap="none" strike="noStrike">
                <a:solidFill>
                  <a:srgbClr val="FFFFFF"/>
                </a:solidFill>
                <a:latin typeface="Libre Franklin"/>
                <a:ea typeface="Libre Franklin"/>
                <a:cs typeface="Libre Franklin"/>
                <a:sym typeface="Libre Franklin"/>
              </a:defRPr>
            </a:lvl2pPr>
            <a:lvl3pPr indent="0" lvl="2" marL="0" marR="0" rtl="0" algn="l">
              <a:spcBef>
                <a:spcPts val="0"/>
              </a:spcBef>
              <a:buNone/>
              <a:defRPr b="0" i="0" sz="800" u="none" cap="none" strike="noStrike">
                <a:solidFill>
                  <a:srgbClr val="FFFFFF"/>
                </a:solidFill>
                <a:latin typeface="Libre Franklin"/>
                <a:ea typeface="Libre Franklin"/>
                <a:cs typeface="Libre Franklin"/>
                <a:sym typeface="Libre Franklin"/>
              </a:defRPr>
            </a:lvl3pPr>
            <a:lvl4pPr indent="0" lvl="3" marL="0" marR="0" rtl="0" algn="l">
              <a:spcBef>
                <a:spcPts val="0"/>
              </a:spcBef>
              <a:buNone/>
              <a:defRPr b="0" i="0" sz="800" u="none" cap="none" strike="noStrike">
                <a:solidFill>
                  <a:srgbClr val="FFFFFF"/>
                </a:solidFill>
                <a:latin typeface="Libre Franklin"/>
                <a:ea typeface="Libre Franklin"/>
                <a:cs typeface="Libre Franklin"/>
                <a:sym typeface="Libre Franklin"/>
              </a:defRPr>
            </a:lvl4pPr>
            <a:lvl5pPr indent="0" lvl="4" marL="0" marR="0" rtl="0" algn="l">
              <a:spcBef>
                <a:spcPts val="0"/>
              </a:spcBef>
              <a:buNone/>
              <a:defRPr b="0" i="0" sz="800" u="none" cap="none" strike="noStrike">
                <a:solidFill>
                  <a:srgbClr val="FFFFFF"/>
                </a:solidFill>
                <a:latin typeface="Libre Franklin"/>
                <a:ea typeface="Libre Franklin"/>
                <a:cs typeface="Libre Franklin"/>
                <a:sym typeface="Libre Franklin"/>
              </a:defRPr>
            </a:lvl5pPr>
            <a:lvl6pPr indent="0" lvl="5" marL="0" marR="0" rtl="0" algn="l">
              <a:spcBef>
                <a:spcPts val="0"/>
              </a:spcBef>
              <a:buNone/>
              <a:defRPr b="0" i="0" sz="800" u="none" cap="none" strike="noStrike">
                <a:solidFill>
                  <a:srgbClr val="FFFFFF"/>
                </a:solidFill>
                <a:latin typeface="Libre Franklin"/>
                <a:ea typeface="Libre Franklin"/>
                <a:cs typeface="Libre Franklin"/>
                <a:sym typeface="Libre Franklin"/>
              </a:defRPr>
            </a:lvl6pPr>
            <a:lvl7pPr indent="0" lvl="6" marL="0" marR="0" rtl="0" algn="l">
              <a:spcBef>
                <a:spcPts val="0"/>
              </a:spcBef>
              <a:buNone/>
              <a:defRPr b="0" i="0" sz="800" u="none" cap="none" strike="noStrike">
                <a:solidFill>
                  <a:srgbClr val="FFFFFF"/>
                </a:solidFill>
                <a:latin typeface="Libre Franklin"/>
                <a:ea typeface="Libre Franklin"/>
                <a:cs typeface="Libre Franklin"/>
                <a:sym typeface="Libre Franklin"/>
              </a:defRPr>
            </a:lvl7pPr>
            <a:lvl8pPr indent="0" lvl="7" marL="0" marR="0" rtl="0" algn="l">
              <a:spcBef>
                <a:spcPts val="0"/>
              </a:spcBef>
              <a:buNone/>
              <a:defRPr b="0" i="0" sz="800" u="none" cap="none" strike="noStrike">
                <a:solidFill>
                  <a:srgbClr val="FFFFFF"/>
                </a:solidFill>
                <a:latin typeface="Libre Franklin"/>
                <a:ea typeface="Libre Franklin"/>
                <a:cs typeface="Libre Franklin"/>
                <a:sym typeface="Libre Franklin"/>
              </a:defRPr>
            </a:lvl8pPr>
            <a:lvl9pPr indent="0" lvl="8" marL="0" marR="0" rtl="0" algn="l">
              <a:spcBef>
                <a:spcPts val="0"/>
              </a:spcBef>
              <a:buNone/>
              <a:defRPr b="0" i="0" sz="800" u="none" cap="none" strike="noStrike">
                <a:solidFill>
                  <a:srgbClr val="FFFFFF"/>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cxnSp>
        <p:nvCxnSpPr>
          <p:cNvPr id="28" name="Google Shape;28;p17"/>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3" name="Shape 93"/>
        <p:cNvGrpSpPr/>
        <p:nvPr/>
      </p:nvGrpSpPr>
      <p:grpSpPr>
        <a:xfrm>
          <a:off x="0" y="0"/>
          <a:ext cx="0" cy="0"/>
          <a:chOff x="0" y="0"/>
          <a:chExt cx="0" cy="0"/>
        </a:xfrm>
      </p:grpSpPr>
      <p:sp>
        <p:nvSpPr>
          <p:cNvPr id="94" name="Google Shape;94;p23"/>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FEFEFE"/>
              </a:buClr>
              <a:buSzPts val="4700"/>
              <a:buFont typeface="Bookman Old Style"/>
              <a:buNone/>
              <a:defRPr b="0" i="0" sz="4700" u="none" cap="none" strike="noStrike">
                <a:solidFill>
                  <a:srgbClr val="FEFEFE"/>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6" name="Google Shape;96;p23"/>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9250" lvl="0" marL="457200" marR="0" rtl="0" algn="l">
              <a:lnSpc>
                <a:spcPct val="110000"/>
              </a:lnSpc>
              <a:spcBef>
                <a:spcPts val="1200"/>
              </a:spcBef>
              <a:spcAft>
                <a:spcPts val="0"/>
              </a:spcAft>
              <a:buClr>
                <a:schemeClr val="accent1"/>
              </a:buClr>
              <a:buSzPts val="1900"/>
              <a:buFont typeface="Calibri"/>
              <a:buChar char=" "/>
              <a:defRPr b="0" i="0" sz="1900" u="none" cap="none" strike="noStrike">
                <a:solidFill>
                  <a:srgbClr val="FEFEFE"/>
                </a:solidFill>
                <a:latin typeface="Libre Franklin"/>
                <a:ea typeface="Libre Franklin"/>
                <a:cs typeface="Libre Franklin"/>
                <a:sym typeface="Libre Franklin"/>
              </a:defRPr>
            </a:lvl1pPr>
            <a:lvl2pPr indent="-336550" lvl="1" marL="914400" marR="0" rtl="0" algn="l">
              <a:lnSpc>
                <a:spcPct val="100000"/>
              </a:lnSpc>
              <a:spcBef>
                <a:spcPts val="200"/>
              </a:spcBef>
              <a:spcAft>
                <a:spcPts val="0"/>
              </a:spcAft>
              <a:buClr>
                <a:srgbClr val="FEFEFE"/>
              </a:buClr>
              <a:buSzPts val="1700"/>
              <a:buFont typeface="Calibri"/>
              <a:buChar char="◦"/>
              <a:defRPr b="0" i="0" sz="1700" u="none" cap="none" strike="noStrike">
                <a:solidFill>
                  <a:srgbClr val="FEFEFE"/>
                </a:solidFill>
                <a:latin typeface="Libre Franklin"/>
                <a:ea typeface="Libre Franklin"/>
                <a:cs typeface="Libre Franklin"/>
                <a:sym typeface="Libre Franklin"/>
              </a:defRPr>
            </a:lvl2pPr>
            <a:lvl3pPr indent="-311150" lvl="2" marL="13716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3pPr>
            <a:lvl4pPr indent="-311150" lvl="3" marL="18288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4pPr>
            <a:lvl5pPr indent="-311150" lvl="4" marL="2286000" marR="0" rtl="0" algn="l">
              <a:lnSpc>
                <a:spcPct val="100000"/>
              </a:lnSpc>
              <a:spcBef>
                <a:spcPts val="400"/>
              </a:spcBef>
              <a:spcAft>
                <a:spcPts val="0"/>
              </a:spcAft>
              <a:buClr>
                <a:srgbClr val="FEFEFE"/>
              </a:buClr>
              <a:buSzPts val="1300"/>
              <a:buFont typeface="Calibri"/>
              <a:buChar char="◦"/>
              <a:defRPr b="0" i="0" sz="1300" u="none" cap="none" strike="noStrike">
                <a:solidFill>
                  <a:srgbClr val="FEFEFE"/>
                </a:solidFill>
                <a:latin typeface="Libre Franklin"/>
                <a:ea typeface="Libre Franklin"/>
                <a:cs typeface="Libre Franklin"/>
                <a:sym typeface="Libre Franklin"/>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FEFEFE"/>
                </a:solidFill>
                <a:latin typeface="Libre Franklin"/>
                <a:ea typeface="Libre Franklin"/>
                <a:cs typeface="Libre Franklin"/>
                <a:sym typeface="Libre Franklin"/>
              </a:defRPr>
            </a:lvl9pPr>
          </a:lstStyle>
          <a:p/>
        </p:txBody>
      </p:sp>
      <p:sp>
        <p:nvSpPr>
          <p:cNvPr id="97" name="Google Shape;97;p23"/>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98" name="Google Shape;98;p23"/>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rgbClr val="FFFFF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99" name="Google Shape;99;p23"/>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800" u="none" cap="none" strike="noStrike">
                <a:solidFill>
                  <a:srgbClr val="FFFFFF"/>
                </a:solidFill>
                <a:latin typeface="Libre Franklin"/>
                <a:ea typeface="Libre Franklin"/>
                <a:cs typeface="Libre Franklin"/>
                <a:sym typeface="Libre Franklin"/>
              </a:defRPr>
            </a:lvl1pPr>
            <a:lvl2pPr indent="0" lvl="1" marL="0" marR="0" rtl="0" algn="l">
              <a:spcBef>
                <a:spcPts val="0"/>
              </a:spcBef>
              <a:buNone/>
              <a:defRPr b="0" i="0" sz="800" u="none" cap="none" strike="noStrike">
                <a:solidFill>
                  <a:srgbClr val="FFFFFF"/>
                </a:solidFill>
                <a:latin typeface="Libre Franklin"/>
                <a:ea typeface="Libre Franklin"/>
                <a:cs typeface="Libre Franklin"/>
                <a:sym typeface="Libre Franklin"/>
              </a:defRPr>
            </a:lvl2pPr>
            <a:lvl3pPr indent="0" lvl="2" marL="0" marR="0" rtl="0" algn="l">
              <a:spcBef>
                <a:spcPts val="0"/>
              </a:spcBef>
              <a:buNone/>
              <a:defRPr b="0" i="0" sz="800" u="none" cap="none" strike="noStrike">
                <a:solidFill>
                  <a:srgbClr val="FFFFFF"/>
                </a:solidFill>
                <a:latin typeface="Libre Franklin"/>
                <a:ea typeface="Libre Franklin"/>
                <a:cs typeface="Libre Franklin"/>
                <a:sym typeface="Libre Franklin"/>
              </a:defRPr>
            </a:lvl3pPr>
            <a:lvl4pPr indent="0" lvl="3" marL="0" marR="0" rtl="0" algn="l">
              <a:spcBef>
                <a:spcPts val="0"/>
              </a:spcBef>
              <a:buNone/>
              <a:defRPr b="0" i="0" sz="800" u="none" cap="none" strike="noStrike">
                <a:solidFill>
                  <a:srgbClr val="FFFFFF"/>
                </a:solidFill>
                <a:latin typeface="Libre Franklin"/>
                <a:ea typeface="Libre Franklin"/>
                <a:cs typeface="Libre Franklin"/>
                <a:sym typeface="Libre Franklin"/>
              </a:defRPr>
            </a:lvl4pPr>
            <a:lvl5pPr indent="0" lvl="4" marL="0" marR="0" rtl="0" algn="l">
              <a:spcBef>
                <a:spcPts val="0"/>
              </a:spcBef>
              <a:buNone/>
              <a:defRPr b="0" i="0" sz="800" u="none" cap="none" strike="noStrike">
                <a:solidFill>
                  <a:srgbClr val="FFFFFF"/>
                </a:solidFill>
                <a:latin typeface="Libre Franklin"/>
                <a:ea typeface="Libre Franklin"/>
                <a:cs typeface="Libre Franklin"/>
                <a:sym typeface="Libre Franklin"/>
              </a:defRPr>
            </a:lvl5pPr>
            <a:lvl6pPr indent="0" lvl="5" marL="0" marR="0" rtl="0" algn="l">
              <a:spcBef>
                <a:spcPts val="0"/>
              </a:spcBef>
              <a:buNone/>
              <a:defRPr b="0" i="0" sz="800" u="none" cap="none" strike="noStrike">
                <a:solidFill>
                  <a:srgbClr val="FFFFFF"/>
                </a:solidFill>
                <a:latin typeface="Libre Franklin"/>
                <a:ea typeface="Libre Franklin"/>
                <a:cs typeface="Libre Franklin"/>
                <a:sym typeface="Libre Franklin"/>
              </a:defRPr>
            </a:lvl6pPr>
            <a:lvl7pPr indent="0" lvl="6" marL="0" marR="0" rtl="0" algn="l">
              <a:spcBef>
                <a:spcPts val="0"/>
              </a:spcBef>
              <a:buNone/>
              <a:defRPr b="0" i="0" sz="800" u="none" cap="none" strike="noStrike">
                <a:solidFill>
                  <a:srgbClr val="FFFFFF"/>
                </a:solidFill>
                <a:latin typeface="Libre Franklin"/>
                <a:ea typeface="Libre Franklin"/>
                <a:cs typeface="Libre Franklin"/>
                <a:sym typeface="Libre Franklin"/>
              </a:defRPr>
            </a:lvl7pPr>
            <a:lvl8pPr indent="0" lvl="7" marL="0" marR="0" rtl="0" algn="l">
              <a:spcBef>
                <a:spcPts val="0"/>
              </a:spcBef>
              <a:buNone/>
              <a:defRPr b="0" i="0" sz="800" u="none" cap="none" strike="noStrike">
                <a:solidFill>
                  <a:srgbClr val="FFFFFF"/>
                </a:solidFill>
                <a:latin typeface="Libre Franklin"/>
                <a:ea typeface="Libre Franklin"/>
                <a:cs typeface="Libre Franklin"/>
                <a:sym typeface="Libre Franklin"/>
              </a:defRPr>
            </a:lvl8pPr>
            <a:lvl9pPr indent="0" lvl="8" marL="0" marR="0" rtl="0" algn="l">
              <a:spcBef>
                <a:spcPts val="0"/>
              </a:spcBef>
              <a:buNone/>
              <a:defRPr b="0" i="0" sz="800" u="none" cap="none" strike="noStrike">
                <a:solidFill>
                  <a:srgbClr val="FFFFFF"/>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cxnSp>
        <p:nvCxnSpPr>
          <p:cNvPr id="100" name="Google Shape;100;p23"/>
          <p:cNvCxnSpPr/>
          <p:nvPr/>
        </p:nvCxnSpPr>
        <p:spPr>
          <a:xfrm>
            <a:off x="1193532" y="1897380"/>
            <a:ext cx="9966960" cy="0"/>
          </a:xfrm>
          <a:prstGeom prst="straightConnector1">
            <a:avLst/>
          </a:prstGeom>
          <a:noFill/>
          <a:ln cap="flat" cmpd="sng" w="12700">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6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4.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5.png"/><Relationship Id="rId5"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 name="Shape 112"/>
        <p:cNvGrpSpPr/>
        <p:nvPr/>
      </p:nvGrpSpPr>
      <p:grpSpPr>
        <a:xfrm>
          <a:off x="0" y="0"/>
          <a:ext cx="0" cy="0"/>
          <a:chOff x="0" y="0"/>
          <a:chExt cx="0" cy="0"/>
        </a:xfrm>
      </p:grpSpPr>
      <p:sp>
        <p:nvSpPr>
          <p:cNvPr id="113" name="Google Shape;113;p1"/>
          <p:cNvSpPr/>
          <p:nvPr/>
        </p:nvSpPr>
        <p:spPr>
          <a:xfrm>
            <a:off x="1" y="0"/>
            <a:ext cx="12188726" cy="685897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Libre Franklin"/>
              <a:buNone/>
            </a:pPr>
            <a:r>
              <a:t/>
            </a:r>
            <a:endParaRPr b="0" i="0" sz="1800" u="none" cap="none" strike="noStrike">
              <a:solidFill>
                <a:srgbClr val="FFFFFF"/>
              </a:solidFill>
              <a:latin typeface="Libre Franklin"/>
              <a:ea typeface="Libre Franklin"/>
              <a:cs typeface="Libre Franklin"/>
              <a:sym typeface="Libre Franklin"/>
            </a:endParaRPr>
          </a:p>
        </p:txBody>
      </p:sp>
      <p:pic>
        <p:nvPicPr>
          <p:cNvPr id="114" name="Google Shape;114;p1"/>
          <p:cNvPicPr preferRelativeResize="0"/>
          <p:nvPr/>
        </p:nvPicPr>
        <p:blipFill rotWithShape="1">
          <a:blip r:embed="rId3">
            <a:alphaModFix/>
          </a:blip>
          <a:srcRect b="0" l="0" r="0" t="0"/>
          <a:stretch/>
        </p:blipFill>
        <p:spPr>
          <a:xfrm>
            <a:off x="-1175880" y="-148643"/>
            <a:ext cx="12675392" cy="7129920"/>
          </a:xfrm>
          <a:prstGeom prst="rect">
            <a:avLst/>
          </a:prstGeom>
          <a:noFill/>
          <a:ln>
            <a:noFill/>
          </a:ln>
        </p:spPr>
      </p:pic>
      <p:sp>
        <p:nvSpPr>
          <p:cNvPr id="115" name="Google Shape;115;p1"/>
          <p:cNvSpPr/>
          <p:nvPr/>
        </p:nvSpPr>
        <p:spPr>
          <a:xfrm>
            <a:off x="7912607" y="1238442"/>
            <a:ext cx="3635926" cy="4355751"/>
          </a:xfrm>
          <a:prstGeom prst="rect">
            <a:avLst/>
          </a:prstGeom>
          <a:solidFill>
            <a:schemeClr val="dk1">
              <a:alpha val="84705"/>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Libre Franklin"/>
              <a:buNone/>
            </a:pPr>
            <a:r>
              <a:t/>
            </a:r>
            <a:endParaRPr b="0" i="0" sz="1800" u="none" cap="none" strike="noStrike">
              <a:solidFill>
                <a:srgbClr val="FFFFFF"/>
              </a:solidFill>
              <a:latin typeface="Libre Franklin"/>
              <a:ea typeface="Libre Franklin"/>
              <a:cs typeface="Libre Franklin"/>
              <a:sym typeface="Libre Franklin"/>
            </a:endParaRPr>
          </a:p>
        </p:txBody>
      </p:sp>
      <p:sp>
        <p:nvSpPr>
          <p:cNvPr id="116" name="Google Shape;116;p1"/>
          <p:cNvSpPr txBox="1"/>
          <p:nvPr>
            <p:ph type="ctrTitle"/>
          </p:nvPr>
        </p:nvSpPr>
        <p:spPr>
          <a:xfrm>
            <a:off x="8070730" y="1534083"/>
            <a:ext cx="3214307" cy="2249467"/>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Montserrat"/>
              <a:buNone/>
            </a:pPr>
            <a:r>
              <a:rPr b="0" i="0" lang="en-US" sz="3200" u="none" strike="noStrike">
                <a:solidFill>
                  <a:schemeClr val="lt1"/>
                </a:solidFill>
                <a:latin typeface="Montserrat"/>
                <a:ea typeface="Montserrat"/>
                <a:cs typeface="Montserrat"/>
                <a:sym typeface="Montserrat"/>
              </a:rPr>
              <a:t>Natural Language Processing </a:t>
            </a:r>
            <a:br>
              <a:rPr b="0" lang="en-US" sz="1400">
                <a:solidFill>
                  <a:schemeClr val="lt1"/>
                </a:solidFill>
              </a:rPr>
            </a:br>
            <a:r>
              <a:rPr b="0" i="0" lang="en-US" sz="3200" u="none" strike="noStrike">
                <a:solidFill>
                  <a:schemeClr val="lt1"/>
                </a:solidFill>
                <a:latin typeface="Montserrat"/>
                <a:ea typeface="Montserrat"/>
                <a:cs typeface="Montserrat"/>
                <a:sym typeface="Montserrat"/>
              </a:rPr>
              <a:t>&amp; Financial Applications</a:t>
            </a:r>
            <a:endParaRPr sz="6600">
              <a:solidFill>
                <a:schemeClr val="lt1"/>
              </a:solidFill>
            </a:endParaRPr>
          </a:p>
        </p:txBody>
      </p:sp>
      <p:sp>
        <p:nvSpPr>
          <p:cNvPr id="117" name="Google Shape;117;p1"/>
          <p:cNvSpPr txBox="1"/>
          <p:nvPr>
            <p:ph idx="1" type="subTitle"/>
          </p:nvPr>
        </p:nvSpPr>
        <p:spPr>
          <a:xfrm>
            <a:off x="8178304" y="4234447"/>
            <a:ext cx="3370200" cy="1407300"/>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100000"/>
              </a:lnSpc>
              <a:spcBef>
                <a:spcPts val="0"/>
              </a:spcBef>
              <a:spcAft>
                <a:spcPts val="0"/>
              </a:spcAft>
              <a:buSzPct val="100000"/>
              <a:buNone/>
            </a:pPr>
            <a:r>
              <a:rPr lang="en-US" sz="1600"/>
              <a:t>GROUP 9</a:t>
            </a:r>
            <a:endParaRPr/>
          </a:p>
          <a:p>
            <a:pPr indent="0" lvl="0" marL="0" rtl="0" algn="l">
              <a:lnSpc>
                <a:spcPct val="100000"/>
              </a:lnSpc>
              <a:spcBef>
                <a:spcPts val="1400"/>
              </a:spcBef>
              <a:spcAft>
                <a:spcPts val="0"/>
              </a:spcAft>
              <a:buSzPct val="100000"/>
              <a:buNone/>
            </a:pPr>
            <a:r>
              <a:rPr lang="en-US" sz="1600"/>
              <a:t>JORDAN BICKELHAUPT</a:t>
            </a:r>
            <a:endParaRPr sz="1600"/>
          </a:p>
          <a:p>
            <a:pPr indent="0" lvl="0" marL="0" rtl="0" algn="l">
              <a:lnSpc>
                <a:spcPct val="100000"/>
              </a:lnSpc>
              <a:spcBef>
                <a:spcPts val="1400"/>
              </a:spcBef>
              <a:spcAft>
                <a:spcPts val="0"/>
              </a:spcAft>
              <a:buSzPct val="100000"/>
              <a:buNone/>
            </a:pPr>
            <a:r>
              <a:rPr lang="en-US" sz="1600"/>
              <a:t>EVELINA RAMOSKAITE</a:t>
            </a:r>
            <a:endParaRPr/>
          </a:p>
          <a:p>
            <a:pPr indent="0" lvl="0" marL="0" rtl="0" algn="l">
              <a:lnSpc>
                <a:spcPct val="100000"/>
              </a:lnSpc>
              <a:spcBef>
                <a:spcPts val="1400"/>
              </a:spcBef>
              <a:spcAft>
                <a:spcPts val="0"/>
              </a:spcAft>
              <a:buSzPct val="100000"/>
              <a:buNone/>
            </a:pPr>
            <a:r>
              <a:rPr lang="en-US" sz="1600"/>
              <a:t>DAVE SAWH</a:t>
            </a:r>
            <a:endParaRPr sz="1600"/>
          </a:p>
          <a:p>
            <a:pPr indent="0" lvl="0" marL="0" rtl="0" algn="l">
              <a:lnSpc>
                <a:spcPct val="100000"/>
              </a:lnSpc>
              <a:spcBef>
                <a:spcPts val="1400"/>
              </a:spcBef>
              <a:spcAft>
                <a:spcPts val="0"/>
              </a:spcAft>
              <a:buSzPct val="100000"/>
              <a:buNone/>
            </a:pPr>
            <a:r>
              <a:rPr lang="en-US" sz="1600"/>
              <a:t>ANDREW SCHIEK</a:t>
            </a:r>
            <a:endParaRPr sz="1600"/>
          </a:p>
          <a:p>
            <a:pPr indent="0" lvl="0" marL="0" rtl="0" algn="l">
              <a:lnSpc>
                <a:spcPct val="100000"/>
              </a:lnSpc>
              <a:spcBef>
                <a:spcPts val="1400"/>
              </a:spcBef>
              <a:spcAft>
                <a:spcPts val="0"/>
              </a:spcAft>
              <a:buSzPct val="100000"/>
              <a:buNone/>
            </a:pPr>
            <a:r>
              <a:t/>
            </a:r>
            <a:endParaRPr sz="1600"/>
          </a:p>
        </p:txBody>
      </p:sp>
      <p:cxnSp>
        <p:nvCxnSpPr>
          <p:cNvPr id="118" name="Google Shape;118;p1"/>
          <p:cNvCxnSpPr/>
          <p:nvPr/>
        </p:nvCxnSpPr>
        <p:spPr>
          <a:xfrm>
            <a:off x="8176090" y="4508519"/>
            <a:ext cx="3108960" cy="0"/>
          </a:xfrm>
          <a:prstGeom prst="straightConnector1">
            <a:avLst/>
          </a:prstGeom>
          <a:noFill/>
          <a:ln cap="flat" cmpd="sng" w="19050">
            <a:solidFill>
              <a:schemeClr val="accent1"/>
            </a:solidFill>
            <a:prstDash val="solid"/>
            <a:round/>
            <a:headEnd len="sm" w="sm" type="none"/>
            <a:tailEnd len="sm" w="sm" type="none"/>
          </a:ln>
        </p:spPr>
      </p:cxnSp>
      <p:sp>
        <p:nvSpPr>
          <p:cNvPr id="119" name="Google Shape;119;p1"/>
          <p:cNvSpPr/>
          <p:nvPr/>
        </p:nvSpPr>
        <p:spPr>
          <a:xfrm>
            <a:off x="1" y="6400800"/>
            <a:ext cx="12192000" cy="457200"/>
          </a:xfrm>
          <a:prstGeom prst="rect">
            <a:avLst/>
          </a:prstGeom>
          <a:solidFill>
            <a:srgbClr val="262626">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
          <p:cNvPicPr preferRelativeResize="0"/>
          <p:nvPr/>
        </p:nvPicPr>
        <p:blipFill rotWithShape="1">
          <a:blip r:embed="rId4">
            <a:alphaModFix/>
          </a:blip>
          <a:srcRect b="0" l="0" r="0" t="0"/>
          <a:stretch/>
        </p:blipFill>
        <p:spPr>
          <a:xfrm>
            <a:off x="1124118" y="520717"/>
            <a:ext cx="6096000" cy="5791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p10"/>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10"/>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
        <p:nvSpPr>
          <p:cNvPr id="228" name="Google Shape;228;p10"/>
          <p:cNvSpPr/>
          <p:nvPr/>
        </p:nvSpPr>
        <p:spPr>
          <a:xfrm>
            <a:off x="5685" y="0"/>
            <a:ext cx="12186316"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29" name="Google Shape;229;p10"/>
          <p:cNvSpPr/>
          <p:nvPr/>
        </p:nvSpPr>
        <p:spPr>
          <a:xfrm>
            <a:off x="16" y="0"/>
            <a:ext cx="4059919" cy="68580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0"/>
          <p:cNvSpPr txBox="1"/>
          <p:nvPr>
            <p:ph idx="4294967295" type="title"/>
          </p:nvPr>
        </p:nvSpPr>
        <p:spPr>
          <a:xfrm>
            <a:off x="492370" y="516836"/>
            <a:ext cx="3084844" cy="196108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Bookman Old Style"/>
              <a:buNone/>
            </a:pPr>
            <a:r>
              <a:rPr lang="en-US" sz="4000">
                <a:solidFill>
                  <a:srgbClr val="FFFFFF"/>
                </a:solidFill>
              </a:rPr>
              <a:t>Model Validation</a:t>
            </a:r>
            <a:endParaRPr sz="4000">
              <a:solidFill>
                <a:srgbClr val="FFFFFF"/>
              </a:solidFill>
            </a:endParaRPr>
          </a:p>
        </p:txBody>
      </p:sp>
      <p:cxnSp>
        <p:nvCxnSpPr>
          <p:cNvPr id="231" name="Google Shape;231;p10"/>
          <p:cNvCxnSpPr/>
          <p:nvPr/>
        </p:nvCxnSpPr>
        <p:spPr>
          <a:xfrm>
            <a:off x="571752" y="2638787"/>
            <a:ext cx="2743200" cy="0"/>
          </a:xfrm>
          <a:prstGeom prst="straightConnector1">
            <a:avLst/>
          </a:prstGeom>
          <a:noFill/>
          <a:ln cap="flat" cmpd="sng" w="19050">
            <a:solidFill>
              <a:schemeClr val="accent1"/>
            </a:solidFill>
            <a:prstDash val="solid"/>
            <a:round/>
            <a:headEnd len="sm" w="sm" type="none"/>
            <a:tailEnd len="sm" w="sm" type="none"/>
          </a:ln>
        </p:spPr>
      </p:cxnSp>
      <p:sp>
        <p:nvSpPr>
          <p:cNvPr id="232" name="Google Shape;232;p10"/>
          <p:cNvSpPr txBox="1"/>
          <p:nvPr/>
        </p:nvSpPr>
        <p:spPr>
          <a:xfrm>
            <a:off x="571752" y="2799654"/>
            <a:ext cx="3005462" cy="3189665"/>
          </a:xfrm>
          <a:prstGeom prst="rect">
            <a:avLst/>
          </a:prstGeom>
          <a:noFill/>
          <a:ln>
            <a:noFill/>
          </a:ln>
        </p:spPr>
        <p:txBody>
          <a:bodyPr anchorCtr="0" anchor="t" bIns="45700" lIns="0" spcFirstLastPara="1" rIns="0" wrap="square" tIns="45700">
            <a:normAutofit/>
          </a:bodyPr>
          <a:lstStyle/>
          <a:p>
            <a:pPr indent="0" lvl="0" marL="0" marR="0" rtl="0" algn="l">
              <a:lnSpc>
                <a:spcPct val="100000"/>
              </a:lnSpc>
              <a:spcBef>
                <a:spcPts val="0"/>
              </a:spcBef>
              <a:spcAft>
                <a:spcPts val="0"/>
              </a:spcAft>
              <a:buClr>
                <a:schemeClr val="accent1"/>
              </a:buClr>
              <a:buSzPts val="1800"/>
              <a:buFont typeface="Calibri"/>
              <a:buNone/>
            </a:pPr>
            <a:r>
              <a:rPr b="0" i="0" lang="en-US" sz="1800" u="none" cap="none" strike="noStrike">
                <a:solidFill>
                  <a:srgbClr val="FFFFFF"/>
                </a:solidFill>
                <a:latin typeface="Libre Franklin"/>
                <a:ea typeface="Libre Franklin"/>
                <a:cs typeface="Libre Franklin"/>
                <a:sym typeface="Libre Franklin"/>
              </a:rPr>
              <a:t>BERT HAS THE BEST OVERALL PERFORMANCE, 84%</a:t>
            </a:r>
            <a:endParaRPr/>
          </a:p>
          <a:p>
            <a:pPr indent="0" lvl="0" marL="0" marR="0" rtl="0" algn="l">
              <a:lnSpc>
                <a:spcPct val="100000"/>
              </a:lnSpc>
              <a:spcBef>
                <a:spcPts val="1400"/>
              </a:spcBef>
              <a:spcAft>
                <a:spcPts val="0"/>
              </a:spcAft>
              <a:buClr>
                <a:schemeClr val="accent1"/>
              </a:buClr>
              <a:buSzPts val="1800"/>
              <a:buFont typeface="Calibri"/>
              <a:buNone/>
            </a:pPr>
            <a:r>
              <a:rPr b="0" i="0" lang="en-US" sz="1800" u="none" cap="none" strike="noStrike">
                <a:solidFill>
                  <a:srgbClr val="FFFFFF"/>
                </a:solidFill>
                <a:latin typeface="Libre Franklin"/>
                <a:ea typeface="Libre Franklin"/>
                <a:cs typeface="Libre Franklin"/>
                <a:sym typeface="Libre Franklin"/>
              </a:rPr>
              <a:t>LOGISTIC REGRESSION WAS THE BEST ML MODEL,72.6%</a:t>
            </a:r>
            <a:endParaRPr/>
          </a:p>
          <a:p>
            <a:pPr indent="0" lvl="0" marL="0" marR="0" rtl="0" algn="l">
              <a:lnSpc>
                <a:spcPct val="100000"/>
              </a:lnSpc>
              <a:spcBef>
                <a:spcPts val="1400"/>
              </a:spcBef>
              <a:spcAft>
                <a:spcPts val="0"/>
              </a:spcAft>
              <a:buClr>
                <a:schemeClr val="accent1"/>
              </a:buClr>
              <a:buSzPts val="1800"/>
              <a:buFont typeface="Calibri"/>
              <a:buNone/>
            </a:pPr>
            <a:r>
              <a:rPr b="0" i="0" lang="en-US" sz="1800" u="none" cap="none" strike="noStrike">
                <a:solidFill>
                  <a:srgbClr val="FFFFFF"/>
                </a:solidFill>
                <a:latin typeface="Libre Franklin"/>
                <a:ea typeface="Libre Franklin"/>
                <a:cs typeface="Libre Franklin"/>
                <a:sym typeface="Libre Franklin"/>
              </a:rPr>
              <a:t>RULES-BASED MODELS HAD THE WORST PERFORMANCE,50.4%</a:t>
            </a:r>
            <a:endParaRPr/>
          </a:p>
        </p:txBody>
      </p:sp>
      <p:sp>
        <p:nvSpPr>
          <p:cNvPr id="233" name="Google Shape;233;p10"/>
          <p:cNvSpPr/>
          <p:nvPr/>
        </p:nvSpPr>
        <p:spPr>
          <a:xfrm>
            <a:off x="3667226" y="-513479"/>
            <a:ext cx="248786" cy="135421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t>
            </a:r>
            <a:endParaRPr/>
          </a:p>
          <a:p>
            <a:pPr indent="0" lvl="0" marL="0" marR="0" rtl="0" algn="l">
              <a:spcBef>
                <a:spcPts val="60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t>
            </a:r>
            <a:endParaRPr/>
          </a:p>
          <a:p>
            <a:pPr indent="0" lvl="0" marL="0" marR="0" rtl="0" algn="l">
              <a:spcBef>
                <a:spcPts val="600"/>
              </a:spcBef>
              <a:spcAft>
                <a:spcPts val="0"/>
              </a:spcAft>
              <a:buClr>
                <a:schemeClr val="dk1"/>
              </a:buClr>
              <a:buSzPts val="1800"/>
              <a:buFont typeface="Arial"/>
              <a:buNone/>
            </a:pPr>
            <a:br>
              <a:rPr b="0" i="0" lang="en-US"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graphicFrame>
        <p:nvGraphicFramePr>
          <p:cNvPr id="234" name="Google Shape;234;p10"/>
          <p:cNvGraphicFramePr/>
          <p:nvPr/>
        </p:nvGraphicFramePr>
        <p:xfrm>
          <a:off x="5167674" y="640080"/>
          <a:ext cx="3000000" cy="3000000"/>
        </p:xfrm>
        <a:graphic>
          <a:graphicData uri="http://schemas.openxmlformats.org/drawingml/2006/table">
            <a:tbl>
              <a:tblPr>
                <a:noFill/>
                <a:tableStyleId>{032012A4-5FD2-4D48-81B3-D7420C44A962}</a:tableStyleId>
              </a:tblPr>
              <a:tblGrid>
                <a:gridCol w="2270550"/>
                <a:gridCol w="967950"/>
                <a:gridCol w="943500"/>
                <a:gridCol w="830150"/>
                <a:gridCol w="934625"/>
              </a:tblGrid>
              <a:tr h="393500">
                <a:tc gridSpan="5">
                  <a:txBody>
                    <a:bodyPr/>
                    <a:lstStyle/>
                    <a:p>
                      <a:pPr indent="0" lvl="0" marL="0" marR="0" rtl="0" algn="ctr">
                        <a:spcBef>
                          <a:spcPts val="0"/>
                        </a:spcBef>
                        <a:spcAft>
                          <a:spcPts val="0"/>
                        </a:spcAft>
                        <a:buNone/>
                      </a:pPr>
                      <a:r>
                        <a:rPr b="1" i="0" lang="en-US" sz="1400" u="none" cap="none" strike="noStrike">
                          <a:solidFill>
                            <a:srgbClr val="000000"/>
                          </a:solidFill>
                          <a:latin typeface="Times New Roman"/>
                          <a:ea typeface="Times New Roman"/>
                          <a:cs typeface="Times New Roman"/>
                          <a:sym typeface="Times New Roman"/>
                        </a:rPr>
                        <a:t>Overview of Performance on the Test Set </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hMerge="1"/>
                <a:tc hMerge="1"/>
                <a:tc hMerge="1"/>
                <a:tc hMerge="1"/>
              </a:tr>
              <a:tr h="855925">
                <a:tc>
                  <a:txBody>
                    <a:bodyPr/>
                    <a:lstStyle/>
                    <a:p>
                      <a:pPr indent="0" lvl="0" marL="0" marR="0" rtl="0" algn="l">
                        <a:spcBef>
                          <a:spcPts val="0"/>
                        </a:spcBef>
                        <a:spcAft>
                          <a:spcPts val="0"/>
                        </a:spcAft>
                        <a:buNone/>
                      </a:pPr>
                      <a:br>
                        <a:rPr lang="en-US" sz="2200" u="none" cap="none" strike="noStrike"/>
                      </a:b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Accuracy</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Precision</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Recall</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F1-Score</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Bert</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84.0%</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NA</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NA</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NA</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Decision Tree</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51.5%</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0.515</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Logistic Regression</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72.6%</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72.3%</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72.6%</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0.726</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Random Forest</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69.0%</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0.675</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RandomForest using Spacy</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72%</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a:latin typeface="Times New Roman"/>
                          <a:ea typeface="Times New Roman"/>
                          <a:cs typeface="Times New Roman"/>
                          <a:sym typeface="Times New Roman"/>
                        </a:rPr>
                        <a:t>0</a:t>
                      </a:r>
                      <a:r>
                        <a:rPr b="0" i="0" lang="en-US" sz="1400" u="none" cap="none" strike="noStrike">
                          <a:solidFill>
                            <a:srgbClr val="000000"/>
                          </a:solidFill>
                          <a:latin typeface="Times New Roman"/>
                          <a:ea typeface="Times New Roman"/>
                          <a:cs typeface="Times New Roman"/>
                          <a:sym typeface="Times New Roman"/>
                        </a:rPr>
                        <a:t>.68</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SVM</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67.9%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68.4%</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67.9%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0.678</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TextBlob</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50.4%</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51.3%</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50.4%</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0.502</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Vader</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50.4%</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51.3%</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47.6%</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0.504</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XGBoost</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68.7%</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69.1%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0.688</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KNN</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51.2%</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53.43%</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51.19%</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0.475</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3500">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MLP</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57.1%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58.1%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57.1%</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0.557</a:t>
                      </a:r>
                      <a:endParaRPr sz="2200" u="none" cap="none" strike="noStrike"/>
                    </a:p>
                  </a:txBody>
                  <a:tcPr marT="70350" marB="70350" marR="70350" marL="703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Lexicon-Based Methods</a:t>
            </a:r>
            <a:endParaRPr/>
          </a:p>
        </p:txBody>
      </p:sp>
      <p:sp>
        <p:nvSpPr>
          <p:cNvPr id="240" name="Google Shape;240;p11"/>
          <p:cNvSpPr txBox="1"/>
          <p:nvPr>
            <p:ph idx="1" type="body"/>
          </p:nvPr>
        </p:nvSpPr>
        <p:spPr>
          <a:xfrm>
            <a:off x="1097280" y="2120900"/>
            <a:ext cx="9147102" cy="3748193"/>
          </a:xfrm>
          <a:prstGeom prst="rect">
            <a:avLst/>
          </a:prstGeom>
          <a:noFill/>
          <a:ln>
            <a:noFill/>
          </a:ln>
        </p:spPr>
        <p:txBody>
          <a:bodyPr anchorCtr="0" anchor="t" bIns="45700" lIns="0" spcFirstLastPara="1" rIns="0" wrap="square" tIns="45700">
            <a:normAutofit/>
          </a:bodyPr>
          <a:lstStyle/>
          <a:p>
            <a:pPr indent="-114300" lvl="0" marL="91440" rtl="0" algn="l">
              <a:lnSpc>
                <a:spcPct val="110000"/>
              </a:lnSpc>
              <a:spcBef>
                <a:spcPts val="0"/>
              </a:spcBef>
              <a:spcAft>
                <a:spcPts val="0"/>
              </a:spcAft>
              <a:buSzPts val="1800"/>
              <a:buChar char=" "/>
            </a:pPr>
            <a:r>
              <a:rPr b="0" i="0" lang="en-US" sz="1800" u="none" strike="noStrike">
                <a:solidFill>
                  <a:srgbClr val="000000"/>
                </a:solidFill>
                <a:latin typeface="Times New Roman"/>
                <a:ea typeface="Times New Roman"/>
                <a:cs typeface="Times New Roman"/>
                <a:sym typeface="Times New Roman"/>
              </a:rPr>
              <a:t>TextBlob and Vader are both lexicon-based methods, their predictions did not adapt from training. From the bar charts below, both tended to overpredict positive sentiment.</a:t>
            </a:r>
            <a:endParaRPr/>
          </a:p>
        </p:txBody>
      </p:sp>
      <p:pic>
        <p:nvPicPr>
          <p:cNvPr id="241" name="Google Shape;241;p11"/>
          <p:cNvPicPr preferRelativeResize="0"/>
          <p:nvPr>
            <p:ph idx="2" type="body"/>
          </p:nvPr>
        </p:nvPicPr>
        <p:blipFill rotWithShape="1">
          <a:blip r:embed="rId3">
            <a:alphaModFix/>
          </a:blip>
          <a:srcRect b="0" l="0" r="0" t="0"/>
          <a:stretch/>
        </p:blipFill>
        <p:spPr>
          <a:xfrm>
            <a:off x="1947618" y="3536972"/>
            <a:ext cx="8887137" cy="249806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Machine Learning Methods</a:t>
            </a:r>
            <a:endParaRPr/>
          </a:p>
        </p:txBody>
      </p:sp>
      <p:sp>
        <p:nvSpPr>
          <p:cNvPr id="247" name="Google Shape;247;p12"/>
          <p:cNvSpPr txBox="1"/>
          <p:nvPr>
            <p:ph idx="1" type="body"/>
          </p:nvPr>
        </p:nvSpPr>
        <p:spPr>
          <a:xfrm>
            <a:off x="1097280" y="2120900"/>
            <a:ext cx="4639736" cy="3748193"/>
          </a:xfrm>
          <a:prstGeom prst="rect">
            <a:avLst/>
          </a:prstGeom>
          <a:noFill/>
          <a:ln>
            <a:noFill/>
          </a:ln>
        </p:spPr>
        <p:txBody>
          <a:bodyPr anchorCtr="0" anchor="t" bIns="45700" lIns="0" spcFirstLastPara="1" rIns="0" wrap="square" tIns="45700">
            <a:normAutofit fontScale="92500" lnSpcReduction="10000"/>
          </a:bodyPr>
          <a:lstStyle/>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Traditional Methods included:</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Logistic Regression</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Decision Tree</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Random Forest</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SVM</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KNN</a:t>
            </a:r>
            <a:endParaRPr/>
          </a:p>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Logistic Regression performed significantly better than expected.</a:t>
            </a:r>
            <a:endParaRPr/>
          </a:p>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Overall performance was better than rule based but not as strong as deep learning</a:t>
            </a:r>
            <a:endParaRPr/>
          </a:p>
          <a:p>
            <a:pPr indent="-111601" lvl="0" marL="91440" rtl="0" algn="l">
              <a:lnSpc>
                <a:spcPct val="110000"/>
              </a:lnSpc>
              <a:spcBef>
                <a:spcPts val="1400"/>
              </a:spcBef>
              <a:spcAft>
                <a:spcPts val="0"/>
              </a:spcAft>
              <a:buSzPct val="100000"/>
              <a:buChar char=" "/>
            </a:pPr>
            <a:br>
              <a:rPr b="0" lang="en-US"/>
            </a:br>
            <a:br>
              <a:rPr b="0" lang="en-US"/>
            </a:br>
            <a:endParaRPr b="1"/>
          </a:p>
        </p:txBody>
      </p:sp>
      <p:sp>
        <p:nvSpPr>
          <p:cNvPr id="248" name="Google Shape;248;p12"/>
          <p:cNvSpPr txBox="1"/>
          <p:nvPr>
            <p:ph idx="2" type="body"/>
          </p:nvPr>
        </p:nvSpPr>
        <p:spPr>
          <a:xfrm>
            <a:off x="6454986" y="2082920"/>
            <a:ext cx="4687060" cy="3517780"/>
          </a:xfrm>
          <a:prstGeom prst="rect">
            <a:avLst/>
          </a:prstGeom>
          <a:noFill/>
          <a:ln>
            <a:noFill/>
          </a:ln>
        </p:spPr>
        <p:txBody>
          <a:bodyPr anchorCtr="0" anchor="t" bIns="45700" lIns="0" spcFirstLastPara="1" rIns="0" wrap="square" tIns="45700">
            <a:normAutofit fontScale="92500" lnSpcReduction="10000"/>
          </a:bodyPr>
          <a:lstStyle/>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Deep Learning Methods Included:</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Multi Layer Perceptron (MLP) Neural Network</a:t>
            </a:r>
            <a:endParaRPr/>
          </a:p>
          <a:p>
            <a:pPr indent="-285781" lvl="1" marL="742950" rtl="0" algn="l">
              <a:lnSpc>
                <a:spcPct val="100000"/>
              </a:lnSpc>
              <a:spcBef>
                <a:spcPts val="0"/>
              </a:spcBef>
              <a:spcAft>
                <a:spcPts val="0"/>
              </a:spcAft>
              <a:buClr>
                <a:srgbClr val="404040"/>
              </a:buClr>
              <a:buSzPct val="100000"/>
              <a:buFont typeface="Arial"/>
              <a:buChar char="•"/>
            </a:pPr>
            <a:r>
              <a:rPr b="0" i="0" lang="en-US" sz="1900" u="none" strike="noStrike">
                <a:solidFill>
                  <a:srgbClr val="404040"/>
                </a:solidFill>
                <a:latin typeface="Arial"/>
                <a:ea typeface="Arial"/>
                <a:cs typeface="Arial"/>
                <a:sym typeface="Arial"/>
              </a:rPr>
              <a:t>BERT</a:t>
            </a:r>
            <a:endParaRPr/>
          </a:p>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Added additional run time.</a:t>
            </a:r>
            <a:endParaRPr/>
          </a:p>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MLP didn’t perform well enough to justify.</a:t>
            </a:r>
            <a:endParaRPr/>
          </a:p>
          <a:p>
            <a:pPr indent="-111601" lvl="0" marL="91440" rtl="0" algn="l">
              <a:lnSpc>
                <a:spcPct val="110000"/>
              </a:lnSpc>
              <a:spcBef>
                <a:spcPts val="0"/>
              </a:spcBef>
              <a:spcAft>
                <a:spcPts val="0"/>
              </a:spcAft>
              <a:buSzPct val="100000"/>
              <a:buFont typeface="Arial"/>
              <a:buChar char="•"/>
            </a:pPr>
            <a:r>
              <a:rPr b="0" i="0" lang="en-US" sz="1900" u="none" strike="noStrike">
                <a:solidFill>
                  <a:srgbClr val="404040"/>
                </a:solidFill>
                <a:latin typeface="Arial"/>
                <a:ea typeface="Arial"/>
                <a:cs typeface="Arial"/>
                <a:sym typeface="Arial"/>
              </a:rPr>
              <a:t>BERT was our best option accuracy wise.</a:t>
            </a:r>
            <a:endParaRPr/>
          </a:p>
          <a:p>
            <a:pPr indent="0" lvl="0" marL="91440" rtl="0" algn="l">
              <a:lnSpc>
                <a:spcPct val="110000"/>
              </a:lnSpc>
              <a:spcBef>
                <a:spcPts val="1400"/>
              </a:spcBef>
              <a:spcAft>
                <a:spcPts val="0"/>
              </a:spcAft>
              <a:buSzPct val="1000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Comparison of Models</a:t>
            </a:r>
            <a:endParaRPr/>
          </a:p>
        </p:txBody>
      </p:sp>
      <p:pic>
        <p:nvPicPr>
          <p:cNvPr id="254" name="Google Shape;254;p13"/>
          <p:cNvPicPr preferRelativeResize="0"/>
          <p:nvPr/>
        </p:nvPicPr>
        <p:blipFill rotWithShape="1">
          <a:blip r:embed="rId3">
            <a:alphaModFix/>
          </a:blip>
          <a:srcRect b="0" l="0" r="0" t="0"/>
          <a:stretch/>
        </p:blipFill>
        <p:spPr>
          <a:xfrm>
            <a:off x="4260846" y="2355951"/>
            <a:ext cx="3601861" cy="2845014"/>
          </a:xfrm>
          <a:prstGeom prst="rect">
            <a:avLst/>
          </a:prstGeom>
          <a:noFill/>
          <a:ln>
            <a:noFill/>
          </a:ln>
        </p:spPr>
      </p:pic>
      <p:pic>
        <p:nvPicPr>
          <p:cNvPr id="255" name="Google Shape;255;p13"/>
          <p:cNvPicPr preferRelativeResize="0"/>
          <p:nvPr/>
        </p:nvPicPr>
        <p:blipFill rotWithShape="1">
          <a:blip r:embed="rId4">
            <a:alphaModFix/>
          </a:blip>
          <a:srcRect b="0" l="0" r="0" t="0"/>
          <a:stretch/>
        </p:blipFill>
        <p:spPr>
          <a:xfrm>
            <a:off x="8229878" y="2355951"/>
            <a:ext cx="3500168" cy="2764690"/>
          </a:xfrm>
          <a:prstGeom prst="rect">
            <a:avLst/>
          </a:prstGeom>
          <a:noFill/>
          <a:ln>
            <a:noFill/>
          </a:ln>
        </p:spPr>
      </p:pic>
      <p:sp>
        <p:nvSpPr>
          <p:cNvPr id="256" name="Google Shape;256;p13"/>
          <p:cNvSpPr txBox="1"/>
          <p:nvPr/>
        </p:nvSpPr>
        <p:spPr>
          <a:xfrm>
            <a:off x="1097280" y="5308024"/>
            <a:ext cx="231648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chemeClr val="dk1"/>
                </a:solidFill>
                <a:latin typeface="Libre Franklin"/>
                <a:ea typeface="Libre Franklin"/>
                <a:cs typeface="Libre Franklin"/>
                <a:sym typeface="Libre Franklin"/>
              </a:rPr>
              <a:t>Logistic Regression</a:t>
            </a:r>
            <a:endParaRPr/>
          </a:p>
        </p:txBody>
      </p:sp>
      <p:sp>
        <p:nvSpPr>
          <p:cNvPr id="257" name="Google Shape;257;p13"/>
          <p:cNvSpPr txBox="1"/>
          <p:nvPr/>
        </p:nvSpPr>
        <p:spPr>
          <a:xfrm>
            <a:off x="5076397" y="5308024"/>
            <a:ext cx="231648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chemeClr val="dk1"/>
                </a:solidFill>
                <a:latin typeface="Libre Franklin"/>
                <a:ea typeface="Libre Franklin"/>
                <a:cs typeface="Libre Franklin"/>
                <a:sym typeface="Libre Franklin"/>
              </a:rPr>
              <a:t>MLP</a:t>
            </a:r>
            <a:endParaRPr/>
          </a:p>
        </p:txBody>
      </p:sp>
      <p:sp>
        <p:nvSpPr>
          <p:cNvPr id="258" name="Google Shape;258;p13"/>
          <p:cNvSpPr txBox="1"/>
          <p:nvPr/>
        </p:nvSpPr>
        <p:spPr>
          <a:xfrm>
            <a:off x="9055514" y="5264427"/>
            <a:ext cx="231648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chemeClr val="dk1"/>
                </a:solidFill>
                <a:latin typeface="Libre Franklin"/>
                <a:ea typeface="Libre Franklin"/>
                <a:cs typeface="Libre Franklin"/>
                <a:sym typeface="Libre Franklin"/>
              </a:rPr>
              <a:t>Random Forest</a:t>
            </a:r>
            <a:endParaRPr/>
          </a:p>
        </p:txBody>
      </p:sp>
      <p:pic>
        <p:nvPicPr>
          <p:cNvPr id="259" name="Google Shape;259;p13"/>
          <p:cNvPicPr preferRelativeResize="0"/>
          <p:nvPr/>
        </p:nvPicPr>
        <p:blipFill rotWithShape="1">
          <a:blip r:embed="rId5">
            <a:alphaModFix/>
          </a:blip>
          <a:srcRect b="0" l="0" r="0" t="0"/>
          <a:stretch/>
        </p:blipFill>
        <p:spPr>
          <a:xfrm>
            <a:off x="263834" y="2419413"/>
            <a:ext cx="3601861" cy="284501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3" name="Shape 263"/>
        <p:cNvGrpSpPr/>
        <p:nvPr/>
      </p:nvGrpSpPr>
      <p:grpSpPr>
        <a:xfrm>
          <a:off x="0" y="0"/>
          <a:ext cx="0" cy="0"/>
          <a:chOff x="0" y="0"/>
          <a:chExt cx="0" cy="0"/>
        </a:xfrm>
      </p:grpSpPr>
      <p:sp>
        <p:nvSpPr>
          <p:cNvPr id="264" name="Google Shape;264;p14"/>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 name="Google Shape;265;p14"/>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266" name="Google Shape;266;p1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67" name="Google Shape;267;p14"/>
          <p:cNvSpPr/>
          <p:nvPr/>
        </p:nvSpPr>
        <p:spPr>
          <a:xfrm>
            <a:off x="1" y="0"/>
            <a:ext cx="12192000" cy="2265038"/>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1" y="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txBox="1"/>
          <p:nvPr>
            <p:ph type="title"/>
          </p:nvPr>
        </p:nvSpPr>
        <p:spPr>
          <a:xfrm>
            <a:off x="633999" y="354227"/>
            <a:ext cx="10909073" cy="101485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6000"/>
              <a:buFont typeface="Bookman Old Style"/>
              <a:buNone/>
            </a:pPr>
            <a:r>
              <a:rPr lang="en-US" sz="6000">
                <a:solidFill>
                  <a:schemeClr val="lt1"/>
                </a:solidFill>
              </a:rPr>
              <a:t>Financial Modeling</a:t>
            </a:r>
            <a:endParaRPr/>
          </a:p>
        </p:txBody>
      </p:sp>
      <p:cxnSp>
        <p:nvCxnSpPr>
          <p:cNvPr id="270" name="Google Shape;270;p14"/>
          <p:cNvCxnSpPr/>
          <p:nvPr/>
        </p:nvCxnSpPr>
        <p:spPr>
          <a:xfrm>
            <a:off x="756942" y="1466833"/>
            <a:ext cx="10515600" cy="0"/>
          </a:xfrm>
          <a:prstGeom prst="straightConnector1">
            <a:avLst/>
          </a:prstGeom>
          <a:noFill/>
          <a:ln cap="flat" cmpd="sng" w="12700">
            <a:solidFill>
              <a:schemeClr val="lt1"/>
            </a:solidFill>
            <a:prstDash val="solid"/>
            <a:round/>
            <a:headEnd len="sm" w="sm" type="none"/>
            <a:tailEnd len="sm" w="sm" type="none"/>
          </a:ln>
        </p:spPr>
      </p:cxnSp>
      <p:pic>
        <p:nvPicPr>
          <p:cNvPr id="271" name="Google Shape;271;p14"/>
          <p:cNvPicPr preferRelativeResize="0"/>
          <p:nvPr/>
        </p:nvPicPr>
        <p:blipFill rotWithShape="1">
          <a:blip r:embed="rId3">
            <a:alphaModFix/>
          </a:blip>
          <a:srcRect b="0" l="0" r="0" t="0"/>
          <a:stretch/>
        </p:blipFill>
        <p:spPr>
          <a:xfrm>
            <a:off x="446037" y="2740553"/>
            <a:ext cx="3917739" cy="2764292"/>
          </a:xfrm>
          <a:prstGeom prst="rect">
            <a:avLst/>
          </a:prstGeom>
          <a:noFill/>
          <a:ln>
            <a:noFill/>
          </a:ln>
        </p:spPr>
      </p:pic>
      <p:pic>
        <p:nvPicPr>
          <p:cNvPr id="272" name="Google Shape;272;p14"/>
          <p:cNvPicPr preferRelativeResize="0"/>
          <p:nvPr/>
        </p:nvPicPr>
        <p:blipFill rotWithShape="1">
          <a:blip r:embed="rId4">
            <a:alphaModFix/>
          </a:blip>
          <a:srcRect b="0" l="0" r="0" t="0"/>
          <a:stretch/>
        </p:blipFill>
        <p:spPr>
          <a:xfrm>
            <a:off x="4363776" y="2755051"/>
            <a:ext cx="3922828" cy="2767883"/>
          </a:xfrm>
          <a:prstGeom prst="rect">
            <a:avLst/>
          </a:prstGeom>
          <a:noFill/>
          <a:ln>
            <a:noFill/>
          </a:ln>
        </p:spPr>
      </p:pic>
      <p:pic>
        <p:nvPicPr>
          <p:cNvPr id="273" name="Google Shape;273;p14"/>
          <p:cNvPicPr preferRelativeResize="0"/>
          <p:nvPr/>
        </p:nvPicPr>
        <p:blipFill rotWithShape="1">
          <a:blip r:embed="rId5">
            <a:alphaModFix/>
          </a:blip>
          <a:srcRect b="0" l="0" r="0" t="0"/>
          <a:stretch/>
        </p:blipFill>
        <p:spPr>
          <a:xfrm>
            <a:off x="8200075" y="2795888"/>
            <a:ext cx="3922828" cy="2767883"/>
          </a:xfrm>
          <a:prstGeom prst="rect">
            <a:avLst/>
          </a:prstGeom>
          <a:noFill/>
          <a:ln>
            <a:noFill/>
          </a:ln>
        </p:spPr>
      </p:pic>
      <p:sp>
        <p:nvSpPr>
          <p:cNvPr id="274" name="Google Shape;274;p14"/>
          <p:cNvSpPr/>
          <p:nvPr/>
        </p:nvSpPr>
        <p:spPr>
          <a:xfrm>
            <a:off x="-1" y="6400800"/>
            <a:ext cx="12192000" cy="457200"/>
          </a:xfrm>
          <a:prstGeom prst="rect">
            <a:avLst/>
          </a:prstGeom>
          <a:solidFill>
            <a:srgbClr val="262626">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1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Results and Opportunities </a:t>
            </a:r>
            <a:endParaRPr/>
          </a:p>
        </p:txBody>
      </p:sp>
      <p:sp>
        <p:nvSpPr>
          <p:cNvPr id="280" name="Google Shape;280;p15"/>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114300" lvl="0" marL="91440" rtl="0" algn="l">
              <a:lnSpc>
                <a:spcPct val="110000"/>
              </a:lnSpc>
              <a:spcBef>
                <a:spcPts val="0"/>
              </a:spcBef>
              <a:spcAft>
                <a:spcPts val="0"/>
              </a:spcAft>
              <a:buSzPts val="1800"/>
              <a:buFont typeface="Courier New"/>
              <a:buChar char="o"/>
            </a:pPr>
            <a:r>
              <a:rPr b="0" i="0" lang="en-US" sz="1800" u="none" strike="noStrike">
                <a:solidFill>
                  <a:srgbClr val="595959"/>
                </a:solidFill>
                <a:latin typeface="Arial"/>
                <a:ea typeface="Arial"/>
                <a:cs typeface="Arial"/>
                <a:sym typeface="Arial"/>
              </a:rPr>
              <a:t>Bert was the Best NLP model, followed by logistic regression.</a:t>
            </a:r>
            <a:endParaRPr b="0"/>
          </a:p>
          <a:p>
            <a:pPr indent="-114300" lvl="0" marL="91440" rtl="0" algn="l">
              <a:lnSpc>
                <a:spcPct val="110000"/>
              </a:lnSpc>
              <a:spcBef>
                <a:spcPts val="1200"/>
              </a:spcBef>
              <a:spcAft>
                <a:spcPts val="0"/>
              </a:spcAft>
              <a:buSzPts val="1800"/>
              <a:buFont typeface="Courier New"/>
              <a:buChar char="o"/>
            </a:pPr>
            <a:r>
              <a:rPr b="0" i="0" lang="en-US" sz="1800" u="none" strike="noStrike">
                <a:solidFill>
                  <a:srgbClr val="595959"/>
                </a:solidFill>
                <a:latin typeface="Arial"/>
                <a:ea typeface="Arial"/>
                <a:cs typeface="Arial"/>
                <a:sym typeface="Arial"/>
              </a:rPr>
              <a:t>Sentiment Analysis has potential for utility in trading applications.</a:t>
            </a:r>
            <a:endParaRPr/>
          </a:p>
          <a:p>
            <a:pPr indent="0" lvl="0" marL="0" rtl="0" algn="l">
              <a:lnSpc>
                <a:spcPct val="110000"/>
              </a:lnSpc>
              <a:spcBef>
                <a:spcPts val="0"/>
              </a:spcBef>
              <a:spcAft>
                <a:spcPts val="0"/>
              </a:spcAft>
              <a:buSzPts val="1800"/>
              <a:buNone/>
            </a:pPr>
            <a:r>
              <a:t/>
            </a:r>
            <a:endParaRPr b="0" i="0" sz="1800" u="none" strike="noStrike">
              <a:solidFill>
                <a:srgbClr val="595959"/>
              </a:solidFill>
              <a:latin typeface="Arial"/>
              <a:ea typeface="Arial"/>
              <a:cs typeface="Arial"/>
              <a:sym typeface="Arial"/>
            </a:endParaRPr>
          </a:p>
          <a:p>
            <a:pPr indent="-114300" lvl="0" marL="91440" rtl="0" algn="l">
              <a:lnSpc>
                <a:spcPct val="110000"/>
              </a:lnSpc>
              <a:spcBef>
                <a:spcPts val="0"/>
              </a:spcBef>
              <a:spcAft>
                <a:spcPts val="0"/>
              </a:spcAft>
              <a:buSzPts val="1800"/>
              <a:buFont typeface="Courier New"/>
              <a:buChar char="o"/>
            </a:pPr>
            <a:r>
              <a:rPr b="0" i="0" lang="en-US" sz="1800" u="none" strike="noStrike">
                <a:solidFill>
                  <a:srgbClr val="595959"/>
                </a:solidFill>
                <a:latin typeface="Arial"/>
                <a:ea typeface="Arial"/>
                <a:cs typeface="Arial"/>
                <a:sym typeface="Arial"/>
              </a:rPr>
              <a:t>Given More time, we would:</a:t>
            </a:r>
            <a:endParaRPr/>
          </a:p>
          <a:p>
            <a:pPr indent="-285750" lvl="1" marL="742950" rtl="0" algn="l">
              <a:lnSpc>
                <a:spcPct val="100000"/>
              </a:lnSpc>
              <a:spcBef>
                <a:spcPts val="0"/>
              </a:spcBef>
              <a:spcAft>
                <a:spcPts val="0"/>
              </a:spcAft>
              <a:buClr>
                <a:srgbClr val="595959"/>
              </a:buClr>
              <a:buSzPts val="1600"/>
              <a:buFont typeface="Courier New"/>
              <a:buChar char="o"/>
            </a:pPr>
            <a:r>
              <a:rPr b="0" i="0" lang="en-US" sz="1600" u="none" strike="noStrike">
                <a:solidFill>
                  <a:srgbClr val="595959"/>
                </a:solidFill>
                <a:latin typeface="Arial"/>
                <a:ea typeface="Arial"/>
                <a:cs typeface="Arial"/>
                <a:sym typeface="Arial"/>
              </a:rPr>
              <a:t>Create a streaming pipeline for real-time sentiment results.</a:t>
            </a:r>
            <a:endParaRPr/>
          </a:p>
          <a:p>
            <a:pPr indent="-285750" lvl="1" marL="742950" rtl="0" algn="l">
              <a:lnSpc>
                <a:spcPct val="100000"/>
              </a:lnSpc>
              <a:spcBef>
                <a:spcPts val="0"/>
              </a:spcBef>
              <a:spcAft>
                <a:spcPts val="0"/>
              </a:spcAft>
              <a:buClr>
                <a:srgbClr val="595959"/>
              </a:buClr>
              <a:buSzPts val="1600"/>
              <a:buFont typeface="Courier New"/>
              <a:buChar char="o"/>
            </a:pPr>
            <a:r>
              <a:rPr b="0" i="0" lang="en-US" sz="1600" u="none" strike="noStrike">
                <a:solidFill>
                  <a:srgbClr val="595959"/>
                </a:solidFill>
                <a:latin typeface="Arial"/>
                <a:ea typeface="Arial"/>
                <a:cs typeface="Arial"/>
                <a:sym typeface="Arial"/>
              </a:rPr>
              <a:t>Test the relationship between sentiment and price over a longer time-span.</a:t>
            </a:r>
            <a:endParaRPr/>
          </a:p>
          <a:p>
            <a:pPr indent="-285750" lvl="1" marL="742950" rtl="0" algn="l">
              <a:lnSpc>
                <a:spcPct val="100000"/>
              </a:lnSpc>
              <a:spcBef>
                <a:spcPts val="0"/>
              </a:spcBef>
              <a:spcAft>
                <a:spcPts val="0"/>
              </a:spcAft>
              <a:buClr>
                <a:srgbClr val="595959"/>
              </a:buClr>
              <a:buSzPts val="1600"/>
              <a:buFont typeface="Courier New"/>
              <a:buChar char="o"/>
            </a:pPr>
            <a:r>
              <a:rPr b="0" i="0" lang="en-US" sz="1600" u="none" strike="noStrike">
                <a:solidFill>
                  <a:srgbClr val="595959"/>
                </a:solidFill>
                <a:latin typeface="Arial"/>
                <a:ea typeface="Arial"/>
                <a:cs typeface="Arial"/>
                <a:sym typeface="Arial"/>
              </a:rPr>
              <a:t>Factor more features into the price regression</a:t>
            </a:r>
            <a:endParaRPr/>
          </a:p>
          <a:p>
            <a:pPr indent="-285750" lvl="1" marL="742950" rtl="0" algn="l">
              <a:lnSpc>
                <a:spcPct val="100000"/>
              </a:lnSpc>
              <a:spcBef>
                <a:spcPts val="0"/>
              </a:spcBef>
              <a:spcAft>
                <a:spcPts val="0"/>
              </a:spcAft>
              <a:buClr>
                <a:srgbClr val="595959"/>
              </a:buClr>
              <a:buSzPts val="1600"/>
              <a:buFont typeface="Courier New"/>
              <a:buChar char="o"/>
            </a:pPr>
            <a:r>
              <a:rPr b="0" i="0" lang="en-US" sz="1600" u="none" strike="noStrike">
                <a:solidFill>
                  <a:srgbClr val="595959"/>
                </a:solidFill>
                <a:latin typeface="Arial"/>
                <a:ea typeface="Arial"/>
                <a:cs typeface="Arial"/>
                <a:sym typeface="Arial"/>
              </a:rPr>
              <a:t>Experiment with alternative calculations of aggregate sentiment. </a:t>
            </a:r>
            <a:endParaRPr/>
          </a:p>
          <a:p>
            <a:pPr indent="-285750" lvl="2" marL="1200150" rtl="0" algn="l">
              <a:lnSpc>
                <a:spcPct val="100000"/>
              </a:lnSpc>
              <a:spcBef>
                <a:spcPts val="0"/>
              </a:spcBef>
              <a:spcAft>
                <a:spcPts val="0"/>
              </a:spcAft>
              <a:buClr>
                <a:srgbClr val="595959"/>
              </a:buClr>
              <a:buSzPts val="1600"/>
              <a:buFont typeface="Courier New"/>
              <a:buChar char="o"/>
            </a:pPr>
            <a:r>
              <a:rPr b="0" i="0" lang="en-US" sz="1600" u="none" strike="noStrike">
                <a:solidFill>
                  <a:srgbClr val="595959"/>
                </a:solidFill>
                <a:latin typeface="Arial"/>
                <a:ea typeface="Arial"/>
                <a:cs typeface="Arial"/>
                <a:sym typeface="Arial"/>
              </a:rPr>
              <a:t>Ex: weighing accounts with lots of followers more heavily into hourly sentiment.</a:t>
            </a:r>
            <a:endParaRPr/>
          </a:p>
          <a:p>
            <a:pPr indent="0" lvl="0" marL="91440" rtl="0" algn="l">
              <a:lnSpc>
                <a:spcPct val="110000"/>
              </a:lnSpc>
              <a:spcBef>
                <a:spcPts val="2400"/>
              </a:spcBef>
              <a:spcAft>
                <a:spcPts val="0"/>
              </a:spcAft>
              <a:buSzPts val="19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4" name="Shape 284"/>
        <p:cNvGrpSpPr/>
        <p:nvPr/>
      </p:nvGrpSpPr>
      <p:grpSpPr>
        <a:xfrm>
          <a:off x="0" y="0"/>
          <a:ext cx="0" cy="0"/>
          <a:chOff x="0" y="0"/>
          <a:chExt cx="0" cy="0"/>
        </a:xfrm>
      </p:grpSpPr>
      <p:pic>
        <p:nvPicPr>
          <p:cNvPr descr="Icon&#10;&#10;Description automatically generated" id="285" name="Google Shape;285;p16"/>
          <p:cNvPicPr preferRelativeResize="0"/>
          <p:nvPr/>
        </p:nvPicPr>
        <p:blipFill rotWithShape="1">
          <a:blip r:embed="rId3">
            <a:alphaModFix/>
          </a:blip>
          <a:srcRect b="0" l="0" r="0" t="0"/>
          <a:stretch/>
        </p:blipFill>
        <p:spPr>
          <a:xfrm rot="1774201">
            <a:off x="6119414" y="3111688"/>
            <a:ext cx="561751" cy="454438"/>
          </a:xfrm>
          <a:prstGeom prst="rect">
            <a:avLst/>
          </a:prstGeom>
          <a:noFill/>
          <a:ln>
            <a:noFill/>
          </a:ln>
        </p:spPr>
      </p:pic>
      <p:sp>
        <p:nvSpPr>
          <p:cNvPr id="286" name="Google Shape;286;p16"/>
          <p:cNvSpPr/>
          <p:nvPr/>
        </p:nvSpPr>
        <p:spPr>
          <a:xfrm>
            <a:off x="7221949" y="570280"/>
            <a:ext cx="3072831" cy="1709826"/>
          </a:xfrm>
          <a:prstGeom prst="wedgeEllipseCallout">
            <a:avLst>
              <a:gd fmla="val -94097" name="adj1"/>
              <a:gd fmla="val 35480" name="adj2"/>
            </a:avLst>
          </a:prstGeom>
          <a:solidFill>
            <a:srgbClr val="F2F2F2"/>
          </a:solidFill>
          <a:ln cap="flat" cmpd="sng" w="15875">
            <a:solidFill>
              <a:srgbClr val="AC511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87" name="Google Shape;287;p16"/>
          <p:cNvSpPr txBox="1"/>
          <p:nvPr/>
        </p:nvSpPr>
        <p:spPr>
          <a:xfrm>
            <a:off x="7900928" y="1055861"/>
            <a:ext cx="2194560"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800" u="none" cap="none" strike="noStrike">
                <a:solidFill>
                  <a:schemeClr val="dk1"/>
                </a:solidFill>
                <a:latin typeface="Libre Franklin"/>
                <a:ea typeface="Libre Franklin"/>
                <a:cs typeface="Libre Franklin"/>
                <a:sym typeface="Libre Franklin"/>
              </a:rPr>
              <a:t>Thank you! </a:t>
            </a:r>
            <a:endParaRPr/>
          </a:p>
          <a:p>
            <a:pPr indent="0" lvl="0" marL="0" marR="0" rtl="0" algn="l">
              <a:spcBef>
                <a:spcPts val="0"/>
              </a:spcBef>
              <a:spcAft>
                <a:spcPts val="0"/>
              </a:spcAft>
              <a:buNone/>
            </a:pPr>
            <a:r>
              <a:rPr lang="en-US" sz="1400">
                <a:solidFill>
                  <a:schemeClr val="dk1"/>
                </a:solidFill>
                <a:latin typeface="Libre Franklin"/>
                <a:ea typeface="Libre Franklin"/>
                <a:cs typeface="Libre Franklin"/>
                <a:sym typeface="Libre Franklin"/>
              </a:rPr>
              <a:t>- Team 9</a:t>
            </a:r>
            <a:endParaRPr/>
          </a:p>
        </p:txBody>
      </p:sp>
      <p:pic>
        <p:nvPicPr>
          <p:cNvPr id="288" name="Google Shape;288;p16"/>
          <p:cNvPicPr preferRelativeResize="0"/>
          <p:nvPr/>
        </p:nvPicPr>
        <p:blipFill rotWithShape="1">
          <a:blip r:embed="rId4">
            <a:alphaModFix/>
          </a:blip>
          <a:srcRect b="0" l="0" r="0" t="0"/>
          <a:stretch/>
        </p:blipFill>
        <p:spPr>
          <a:xfrm>
            <a:off x="602150" y="1425193"/>
            <a:ext cx="4853354" cy="4853354"/>
          </a:xfrm>
          <a:prstGeom prst="rect">
            <a:avLst/>
          </a:prstGeom>
          <a:noFill/>
          <a:ln>
            <a:noFill/>
          </a:ln>
        </p:spPr>
      </p:pic>
      <p:pic>
        <p:nvPicPr>
          <p:cNvPr descr="Icon&#10;&#10;Description automatically generated" id="289" name="Google Shape;289;p16"/>
          <p:cNvPicPr preferRelativeResize="0"/>
          <p:nvPr/>
        </p:nvPicPr>
        <p:blipFill rotWithShape="1">
          <a:blip r:embed="rId3">
            <a:alphaModFix/>
          </a:blip>
          <a:srcRect b="0" l="0" r="0" t="0"/>
          <a:stretch/>
        </p:blipFill>
        <p:spPr>
          <a:xfrm rot="-277954">
            <a:off x="8907061" y="27805"/>
            <a:ext cx="387516" cy="313488"/>
          </a:xfrm>
          <a:prstGeom prst="rect">
            <a:avLst/>
          </a:prstGeom>
          <a:noFill/>
          <a:ln>
            <a:noFill/>
          </a:ln>
        </p:spPr>
      </p:pic>
      <p:pic>
        <p:nvPicPr>
          <p:cNvPr descr="Icon&#10;&#10;Description automatically generated" id="290" name="Google Shape;290;p16"/>
          <p:cNvPicPr preferRelativeResize="0"/>
          <p:nvPr/>
        </p:nvPicPr>
        <p:blipFill rotWithShape="1">
          <a:blip r:embed="rId3">
            <a:alphaModFix/>
          </a:blip>
          <a:srcRect b="0" l="0" r="0" t="0"/>
          <a:stretch/>
        </p:blipFill>
        <p:spPr>
          <a:xfrm rot="2976091">
            <a:off x="7327217" y="2536014"/>
            <a:ext cx="796965" cy="644718"/>
          </a:xfrm>
          <a:prstGeom prst="rect">
            <a:avLst/>
          </a:prstGeom>
          <a:noFill/>
          <a:ln>
            <a:noFill/>
          </a:ln>
        </p:spPr>
      </p:pic>
      <p:pic>
        <p:nvPicPr>
          <p:cNvPr descr="Icon&#10;&#10;Description automatically generated" id="291" name="Google Shape;291;p16"/>
          <p:cNvPicPr preferRelativeResize="0"/>
          <p:nvPr/>
        </p:nvPicPr>
        <p:blipFill rotWithShape="1">
          <a:blip r:embed="rId3">
            <a:alphaModFix/>
          </a:blip>
          <a:srcRect b="0" l="0" r="0" t="0"/>
          <a:stretch/>
        </p:blipFill>
        <p:spPr>
          <a:xfrm rot="-1340219">
            <a:off x="6138068" y="2316510"/>
            <a:ext cx="464913" cy="376099"/>
          </a:xfrm>
          <a:prstGeom prst="rect">
            <a:avLst/>
          </a:prstGeom>
          <a:noFill/>
          <a:ln>
            <a:noFill/>
          </a:ln>
        </p:spPr>
      </p:pic>
      <p:pic>
        <p:nvPicPr>
          <p:cNvPr descr="Icon&#10;&#10;Description automatically generated" id="292" name="Google Shape;292;p16"/>
          <p:cNvPicPr preferRelativeResize="0"/>
          <p:nvPr/>
        </p:nvPicPr>
        <p:blipFill rotWithShape="1">
          <a:blip r:embed="rId3">
            <a:alphaModFix/>
          </a:blip>
          <a:srcRect b="0" l="0" r="0" t="0"/>
          <a:stretch/>
        </p:blipFill>
        <p:spPr>
          <a:xfrm rot="-512885">
            <a:off x="6682717" y="264699"/>
            <a:ext cx="785306" cy="635287"/>
          </a:xfrm>
          <a:prstGeom prst="rect">
            <a:avLst/>
          </a:prstGeom>
          <a:noFill/>
          <a:ln>
            <a:noFill/>
          </a:ln>
        </p:spPr>
      </p:pic>
      <p:pic>
        <p:nvPicPr>
          <p:cNvPr descr="Icon&#10;&#10;Description automatically generated" id="293" name="Google Shape;293;p16"/>
          <p:cNvPicPr preferRelativeResize="0"/>
          <p:nvPr/>
        </p:nvPicPr>
        <p:blipFill rotWithShape="1">
          <a:blip r:embed="rId3">
            <a:alphaModFix/>
          </a:blip>
          <a:srcRect b="0" l="0" r="0" t="0"/>
          <a:stretch/>
        </p:blipFill>
        <p:spPr>
          <a:xfrm rot="728368">
            <a:off x="10723308" y="226884"/>
            <a:ext cx="440513" cy="356361"/>
          </a:xfrm>
          <a:prstGeom prst="rect">
            <a:avLst/>
          </a:prstGeom>
          <a:noFill/>
          <a:ln>
            <a:noFill/>
          </a:ln>
        </p:spPr>
      </p:pic>
      <p:pic>
        <p:nvPicPr>
          <p:cNvPr descr="Icon&#10;&#10;Description automatically generated" id="294" name="Google Shape;294;p16"/>
          <p:cNvPicPr preferRelativeResize="0"/>
          <p:nvPr/>
        </p:nvPicPr>
        <p:blipFill rotWithShape="1">
          <a:blip r:embed="rId3">
            <a:alphaModFix/>
          </a:blip>
          <a:srcRect b="0" l="0" r="0" t="0"/>
          <a:stretch/>
        </p:blipFill>
        <p:spPr>
          <a:xfrm rot="-1819911">
            <a:off x="6939912" y="2026003"/>
            <a:ext cx="263820" cy="213422"/>
          </a:xfrm>
          <a:prstGeom prst="rect">
            <a:avLst/>
          </a:prstGeom>
          <a:noFill/>
          <a:ln>
            <a:noFill/>
          </a:ln>
        </p:spPr>
      </p:pic>
      <p:pic>
        <p:nvPicPr>
          <p:cNvPr descr="Icon&#10;&#10;Description automatically generated" id="295" name="Google Shape;295;p16"/>
          <p:cNvPicPr preferRelativeResize="0"/>
          <p:nvPr/>
        </p:nvPicPr>
        <p:blipFill rotWithShape="1">
          <a:blip r:embed="rId3">
            <a:alphaModFix/>
          </a:blip>
          <a:srcRect b="0" l="0" r="0" t="0"/>
          <a:stretch/>
        </p:blipFill>
        <p:spPr>
          <a:xfrm rot="1774201">
            <a:off x="5094920" y="2828525"/>
            <a:ext cx="317840" cy="25712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Background</a:t>
            </a:r>
            <a:endParaRPr/>
          </a:p>
        </p:txBody>
      </p:sp>
      <p:sp>
        <p:nvSpPr>
          <p:cNvPr id="126" name="Google Shape;126;p2"/>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 More retail traders are entering the market. These traders are driven more by sentiment than traditional financial institutions.</a:t>
            </a:r>
            <a:endParaRPr/>
          </a:p>
          <a:p>
            <a:pPr indent="0" lvl="0" marL="0" rtl="0" algn="l">
              <a:lnSpc>
                <a:spcPct val="110000"/>
              </a:lnSpc>
              <a:spcBef>
                <a:spcPts val="0"/>
              </a:spcBef>
              <a:spcAft>
                <a:spcPts val="0"/>
              </a:spcAft>
              <a:buSzPts val="1800"/>
              <a:buNone/>
            </a:pPr>
            <a:r>
              <a:t/>
            </a:r>
            <a:endParaRPr b="0" i="0" sz="1800" u="none" strike="noStrike">
              <a:solidFill>
                <a:srgbClr val="000000"/>
              </a:solidFill>
              <a:latin typeface="Arial"/>
              <a:ea typeface="Arial"/>
              <a:cs typeface="Arial"/>
              <a:sym typeface="Arial"/>
            </a:endParaRPr>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 Some companies’ stocks deviate sharply from their fundamental value.</a:t>
            </a:r>
            <a:endParaRPr/>
          </a:p>
          <a:p>
            <a:pPr indent="-182880" lvl="1" marL="384048" rtl="0" algn="l">
              <a:lnSpc>
                <a:spcPct val="100000"/>
              </a:lnSpc>
              <a:spcBef>
                <a:spcPts val="0"/>
              </a:spcBef>
              <a:spcAft>
                <a:spcPts val="0"/>
              </a:spcAft>
              <a:buClr>
                <a:srgbClr val="000000"/>
              </a:buClr>
              <a:buSzPts val="1800"/>
              <a:buFont typeface="Courier New"/>
              <a:buChar char="o"/>
            </a:pPr>
            <a:r>
              <a:rPr b="0" i="0" lang="en-US" sz="1800" u="none" strike="noStrike">
                <a:solidFill>
                  <a:srgbClr val="000000"/>
                </a:solidFill>
                <a:latin typeface="Arial"/>
                <a:ea typeface="Arial"/>
                <a:cs typeface="Arial"/>
                <a:sym typeface="Arial"/>
              </a:rPr>
              <a:t>Ex: AMC, Gamestop, Tesla</a:t>
            </a:r>
            <a:endParaRPr/>
          </a:p>
          <a:p>
            <a:pPr indent="0" lvl="0" marL="91440" rtl="0" algn="l">
              <a:lnSpc>
                <a:spcPct val="110000"/>
              </a:lnSpc>
              <a:spcBef>
                <a:spcPts val="0"/>
              </a:spcBef>
              <a:spcAft>
                <a:spcPts val="0"/>
              </a:spcAft>
              <a:buSzPts val="1800"/>
              <a:buFont typeface="Courier New"/>
              <a:buNone/>
            </a:pPr>
            <a:r>
              <a:t/>
            </a:r>
            <a:endParaRPr b="0" i="0" sz="1800" u="none" strike="noStrike">
              <a:solidFill>
                <a:srgbClr val="000000"/>
              </a:solidFill>
              <a:latin typeface="Arial"/>
              <a:ea typeface="Arial"/>
              <a:cs typeface="Arial"/>
              <a:sym typeface="Arial"/>
            </a:endParaRPr>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 Social media forums are active with discussions surrounding stocks, especially Reddit and Twitter. These stocks are also known as meme stocks.</a:t>
            </a:r>
            <a:endParaRPr/>
          </a:p>
          <a:p>
            <a:pPr indent="0" lvl="0" marL="0" rtl="0" algn="l">
              <a:lnSpc>
                <a:spcPct val="110000"/>
              </a:lnSpc>
              <a:spcBef>
                <a:spcPts val="0"/>
              </a:spcBef>
              <a:spcAft>
                <a:spcPts val="0"/>
              </a:spcAft>
              <a:buSzPts val="1800"/>
              <a:buNone/>
            </a:pPr>
            <a:r>
              <a:t/>
            </a:r>
            <a:endParaRPr b="0" i="0" sz="1800" u="none" strike="noStrike">
              <a:solidFill>
                <a:srgbClr val="000000"/>
              </a:solidFill>
              <a:latin typeface="Arial"/>
              <a:ea typeface="Arial"/>
              <a:cs typeface="Arial"/>
              <a:sym typeface="Arial"/>
            </a:endParaRPr>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We aim to explore the best NLP methods and examine the relationship between sentiment and movements in price. </a:t>
            </a:r>
            <a:br>
              <a:rPr lang="en-US" sz="1800"/>
            </a:b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lang="en-US"/>
              <a:t>Objectives</a:t>
            </a:r>
            <a:endParaRPr/>
          </a:p>
        </p:txBody>
      </p:sp>
      <p:sp>
        <p:nvSpPr>
          <p:cNvPr id="132" name="Google Shape;132;p3"/>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p>
            <a:pPr indent="-114300" lvl="0" marL="91440" rtl="0" algn="l">
              <a:lnSpc>
                <a:spcPct val="110000"/>
              </a:lnSpc>
              <a:spcBef>
                <a:spcPts val="0"/>
              </a:spcBef>
              <a:spcAft>
                <a:spcPts val="0"/>
              </a:spcAft>
              <a:buSzPts val="1800"/>
              <a:buChar char=" "/>
            </a:pPr>
            <a:r>
              <a:rPr b="0" i="0" lang="en-US" sz="1800" u="none" strike="noStrike">
                <a:solidFill>
                  <a:srgbClr val="000000"/>
                </a:solidFill>
                <a:latin typeface="Arial"/>
                <a:ea typeface="Arial"/>
                <a:cs typeface="Arial"/>
                <a:sym typeface="Arial"/>
              </a:rPr>
              <a:t>Main Questions:</a:t>
            </a:r>
            <a:endParaRPr b="0"/>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What is the best method of NLP for Tweets about the stock market?</a:t>
            </a:r>
            <a:endParaRPr b="0"/>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Can Twitter Serve as a proxy for investor sentiment?</a:t>
            </a:r>
            <a:endParaRPr b="0"/>
          </a:p>
          <a:p>
            <a:pPr indent="-120650" lvl="0" marL="91440" rtl="0" algn="l">
              <a:lnSpc>
                <a:spcPct val="110000"/>
              </a:lnSpc>
              <a:spcBef>
                <a:spcPts val="0"/>
              </a:spcBef>
              <a:spcAft>
                <a:spcPts val="0"/>
              </a:spcAft>
              <a:buSzPts val="1900"/>
              <a:buChar char=" "/>
            </a:pPr>
            <a:br>
              <a:rPr b="0" lang="en-US"/>
            </a:br>
            <a:r>
              <a:rPr b="0" i="0" lang="en-US" sz="1800" u="none" strike="noStrike">
                <a:solidFill>
                  <a:srgbClr val="000000"/>
                </a:solidFill>
                <a:latin typeface="Arial"/>
                <a:ea typeface="Arial"/>
                <a:cs typeface="Arial"/>
                <a:sym typeface="Arial"/>
              </a:rPr>
              <a:t>Application:</a:t>
            </a:r>
            <a:endParaRPr b="0"/>
          </a:p>
          <a:p>
            <a:pPr indent="-114300" lvl="0" marL="91440" rtl="0" algn="l">
              <a:lnSpc>
                <a:spcPct val="110000"/>
              </a:lnSpc>
              <a:spcBef>
                <a:spcPts val="0"/>
              </a:spcBef>
              <a:spcAft>
                <a:spcPts val="0"/>
              </a:spcAft>
              <a:buSzPts val="1800"/>
              <a:buFont typeface="Courier New"/>
              <a:buChar char="o"/>
            </a:pPr>
            <a:r>
              <a:rPr b="0" i="0" lang="en-US" sz="1800" u="none" strike="noStrike">
                <a:solidFill>
                  <a:srgbClr val="000000"/>
                </a:solidFill>
                <a:latin typeface="Arial"/>
                <a:ea typeface="Arial"/>
                <a:cs typeface="Arial"/>
                <a:sym typeface="Arial"/>
              </a:rPr>
              <a:t>Apply greatest accuracy NLP technique towards predicting stock movements</a:t>
            </a:r>
            <a:endParaRPr b="0"/>
          </a:p>
          <a:p>
            <a:pPr indent="-120650" lvl="0" marL="91440" rtl="0" algn="l">
              <a:lnSpc>
                <a:spcPct val="110000"/>
              </a:lnSpc>
              <a:spcBef>
                <a:spcPts val="1200"/>
              </a:spcBef>
              <a:spcAft>
                <a:spcPts val="0"/>
              </a:spcAft>
              <a:buSzPts val="1900"/>
              <a:buChar char=" "/>
            </a:pPr>
            <a:br>
              <a:rPr lang="en-US"/>
            </a:b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sp>
        <p:nvSpPr>
          <p:cNvPr id="137" name="Google Shape;137;p4"/>
          <p:cNvSpPr/>
          <p:nvPr/>
        </p:nvSpPr>
        <p:spPr>
          <a:xfrm>
            <a:off x="1507"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38" name="Google Shape;138;p4"/>
          <p:cNvSpPr/>
          <p:nvPr/>
        </p:nvSpPr>
        <p:spPr>
          <a:xfrm>
            <a:off x="1507" y="4953000"/>
            <a:ext cx="12188952" cy="19050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txBox="1"/>
          <p:nvPr>
            <p:ph type="title"/>
          </p:nvPr>
        </p:nvSpPr>
        <p:spPr>
          <a:xfrm>
            <a:off x="1066800" y="5252936"/>
            <a:ext cx="10058400" cy="102871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700"/>
              <a:buFont typeface="Bookman Old Style"/>
              <a:buNone/>
            </a:pPr>
            <a:r>
              <a:rPr lang="en-US">
                <a:solidFill>
                  <a:schemeClr val="lt1"/>
                </a:solidFill>
              </a:rPr>
              <a:t>Work Flow</a:t>
            </a:r>
            <a:endParaRPr/>
          </a:p>
        </p:txBody>
      </p:sp>
      <p:grpSp>
        <p:nvGrpSpPr>
          <p:cNvPr id="140" name="Google Shape;140;p4"/>
          <p:cNvGrpSpPr/>
          <p:nvPr/>
        </p:nvGrpSpPr>
        <p:grpSpPr>
          <a:xfrm>
            <a:off x="645594" y="1367315"/>
            <a:ext cx="10896219" cy="2175296"/>
            <a:chOff x="2128" y="723848"/>
            <a:chExt cx="10896219" cy="2175296"/>
          </a:xfrm>
        </p:grpSpPr>
        <p:sp>
          <p:nvSpPr>
            <p:cNvPr id="141" name="Google Shape;141;p4"/>
            <p:cNvSpPr/>
            <p:nvPr/>
          </p:nvSpPr>
          <p:spPr>
            <a:xfrm rot="5400000">
              <a:off x="-721398" y="1447376"/>
              <a:ext cx="1628658" cy="181603"/>
            </a:xfrm>
            <a:prstGeom prst="corner">
              <a:avLst>
                <a:gd fmla="val 1000" name="adj1"/>
                <a:gd fmla="val 1000" name="adj2"/>
              </a:avLst>
            </a:prstGeom>
            <a:solidFill>
              <a:schemeClr val="lt1"/>
            </a:solidFill>
            <a:ln cap="flat" cmpd="sng" w="15875">
              <a:solidFill>
                <a:srgbClr val="F793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2128" y="2352507"/>
              <a:ext cx="2270045" cy="542886"/>
            </a:xfrm>
            <a:prstGeom prst="homePlate">
              <a:avLst>
                <a:gd fmla="val 25000" name="adj"/>
              </a:avLst>
            </a:prstGeom>
            <a:solidFill>
              <a:srgbClr val="F7931B"/>
            </a:solidFill>
            <a:ln cap="flat" cmpd="sng" w="15875">
              <a:solidFill>
                <a:srgbClr val="F793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txBox="1"/>
            <p:nvPr/>
          </p:nvSpPr>
          <p:spPr>
            <a:xfrm>
              <a:off x="2128" y="2352507"/>
              <a:ext cx="2202184" cy="542886"/>
            </a:xfrm>
            <a:prstGeom prst="rect">
              <a:avLst/>
            </a:prstGeom>
            <a:noFill/>
            <a:ln>
              <a:noFill/>
            </a:ln>
          </p:spPr>
          <p:txBody>
            <a:bodyPr anchorCtr="0" anchor="ctr" bIns="177800" lIns="88900" spcFirstLastPara="1" rIns="88900" wrap="square" tIns="177800">
              <a:noAutofit/>
            </a:bodyPr>
            <a:lstStyle/>
            <a:p>
              <a:pPr indent="0" lvl="0" marL="0" marR="0" rtl="0" algn="ctr">
                <a:lnSpc>
                  <a:spcPct val="90000"/>
                </a:lnSpc>
                <a:spcBef>
                  <a:spcPts val="0"/>
                </a:spcBef>
                <a:spcAft>
                  <a:spcPts val="0"/>
                </a:spcAft>
                <a:buClr>
                  <a:schemeClr val="lt1"/>
                </a:buClr>
                <a:buSzPts val="1400"/>
                <a:buFont typeface="Libre Franklin"/>
                <a:buNone/>
              </a:pPr>
              <a:r>
                <a:rPr b="0" i="0" lang="en-US" sz="1400" u="none" cap="none" strike="noStrike">
                  <a:solidFill>
                    <a:schemeClr val="lt1"/>
                  </a:solidFill>
                  <a:latin typeface="Libre Franklin"/>
                  <a:ea typeface="Libre Franklin"/>
                  <a:cs typeface="Libre Franklin"/>
                  <a:sym typeface="Libre Franklin"/>
                </a:rPr>
                <a:t>Data Scraping / Cleaning</a:t>
              </a:r>
              <a:endParaRPr/>
            </a:p>
          </p:txBody>
        </p:sp>
        <p:sp>
          <p:nvSpPr>
            <p:cNvPr id="144" name="Google Shape;144;p4"/>
            <p:cNvSpPr/>
            <p:nvPr/>
          </p:nvSpPr>
          <p:spPr>
            <a:xfrm>
              <a:off x="183732" y="832810"/>
              <a:ext cx="1843277" cy="99647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txBox="1"/>
            <p:nvPr/>
          </p:nvSpPr>
          <p:spPr>
            <a:xfrm>
              <a:off x="183732" y="832810"/>
              <a:ext cx="1843277" cy="996473"/>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Gather Tweets and Historical Price Data</a:t>
              </a:r>
              <a:endParaRPr/>
            </a:p>
            <a:p>
              <a:pPr indent="0" lvl="0" marL="0" marR="0" rtl="0" algn="l">
                <a:lnSpc>
                  <a:spcPct val="90000"/>
                </a:lnSpc>
                <a:spcBef>
                  <a:spcPts val="385"/>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Clean unwanted characters and Tokenize the text</a:t>
              </a:r>
              <a:endParaRPr/>
            </a:p>
          </p:txBody>
        </p:sp>
        <p:sp>
          <p:nvSpPr>
            <p:cNvPr id="146" name="Google Shape;146;p4"/>
            <p:cNvSpPr/>
            <p:nvPr/>
          </p:nvSpPr>
          <p:spPr>
            <a:xfrm rot="5400000">
              <a:off x="1435144" y="1447376"/>
              <a:ext cx="1628658" cy="181603"/>
            </a:xfrm>
            <a:prstGeom prst="corner">
              <a:avLst>
                <a:gd fmla="val 1000" name="adj1"/>
                <a:gd fmla="val 1000" name="adj2"/>
              </a:avLst>
            </a:prstGeom>
            <a:solidFill>
              <a:schemeClr val="lt1"/>
            </a:solidFill>
            <a:ln cap="flat" cmpd="sng" w="15875">
              <a:solidFill>
                <a:srgbClr val="CD8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2158672" y="2352507"/>
              <a:ext cx="2270045" cy="542886"/>
            </a:xfrm>
            <a:prstGeom prst="chevron">
              <a:avLst>
                <a:gd fmla="val 25000" name="adj"/>
              </a:avLst>
            </a:prstGeom>
            <a:solidFill>
              <a:srgbClr val="CD8D3D"/>
            </a:solidFill>
            <a:ln cap="flat" cmpd="sng" w="15875">
              <a:solidFill>
                <a:srgbClr val="CD8D3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txBox="1"/>
            <p:nvPr/>
          </p:nvSpPr>
          <p:spPr>
            <a:xfrm>
              <a:off x="2294394" y="2352507"/>
              <a:ext cx="1998602" cy="542886"/>
            </a:xfrm>
            <a:prstGeom prst="rect">
              <a:avLst/>
            </a:prstGeom>
            <a:noFill/>
            <a:ln>
              <a:noFill/>
            </a:ln>
          </p:spPr>
          <p:txBody>
            <a:bodyPr anchorCtr="0" anchor="ctr" bIns="177800" lIns="88900" spcFirstLastPara="1" rIns="88900" wrap="square" tIns="177800">
              <a:noAutofit/>
            </a:bodyPr>
            <a:lstStyle/>
            <a:p>
              <a:pPr indent="0" lvl="0" marL="0" marR="0" rtl="0" algn="ctr">
                <a:lnSpc>
                  <a:spcPct val="90000"/>
                </a:lnSpc>
                <a:spcBef>
                  <a:spcPts val="0"/>
                </a:spcBef>
                <a:spcAft>
                  <a:spcPts val="0"/>
                </a:spcAft>
                <a:buClr>
                  <a:schemeClr val="lt1"/>
                </a:buClr>
                <a:buSzPts val="1400"/>
                <a:buFont typeface="Libre Franklin"/>
                <a:buNone/>
              </a:pPr>
              <a:r>
                <a:rPr b="0" i="0" lang="en-US" sz="1400" u="none" cap="none" strike="noStrike">
                  <a:solidFill>
                    <a:schemeClr val="lt1"/>
                  </a:solidFill>
                  <a:latin typeface="Libre Franklin"/>
                  <a:ea typeface="Libre Franklin"/>
                  <a:cs typeface="Libre Franklin"/>
                  <a:sym typeface="Libre Franklin"/>
                </a:rPr>
                <a:t>Exploratory Analysis</a:t>
              </a:r>
              <a:endParaRPr/>
            </a:p>
          </p:txBody>
        </p:sp>
        <p:sp>
          <p:nvSpPr>
            <p:cNvPr id="149" name="Google Shape;149;p4"/>
            <p:cNvSpPr/>
            <p:nvPr/>
          </p:nvSpPr>
          <p:spPr>
            <a:xfrm>
              <a:off x="2340275" y="832810"/>
              <a:ext cx="1843277" cy="99647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txBox="1"/>
            <p:nvPr/>
          </p:nvSpPr>
          <p:spPr>
            <a:xfrm>
              <a:off x="2340275" y="832810"/>
              <a:ext cx="1843277" cy="996473"/>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Examine trends in the Twitter data</a:t>
              </a:r>
              <a:endParaRPr/>
            </a:p>
          </p:txBody>
        </p:sp>
        <p:sp>
          <p:nvSpPr>
            <p:cNvPr id="151" name="Google Shape;151;p4"/>
            <p:cNvSpPr/>
            <p:nvPr/>
          </p:nvSpPr>
          <p:spPr>
            <a:xfrm rot="5400000">
              <a:off x="3597590" y="1451127"/>
              <a:ext cx="1628658" cy="181603"/>
            </a:xfrm>
            <a:prstGeom prst="corner">
              <a:avLst>
                <a:gd fmla="val 1000" name="adj1"/>
                <a:gd fmla="val 1000" name="adj2"/>
              </a:avLst>
            </a:prstGeom>
            <a:solidFill>
              <a:schemeClr val="lt1"/>
            </a:solidFill>
            <a:ln cap="flat" cmpd="sng" w="15875">
              <a:solidFill>
                <a:srgbClr val="E64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4321117" y="2356258"/>
              <a:ext cx="2270045" cy="542886"/>
            </a:xfrm>
            <a:prstGeom prst="chevron">
              <a:avLst>
                <a:gd fmla="val 25000" name="adj"/>
              </a:avLst>
            </a:prstGeom>
            <a:solidFill>
              <a:srgbClr val="E64520"/>
            </a:solidFill>
            <a:ln cap="flat" cmpd="sng" w="15875">
              <a:solidFill>
                <a:srgbClr val="E64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txBox="1"/>
            <p:nvPr/>
          </p:nvSpPr>
          <p:spPr>
            <a:xfrm>
              <a:off x="4456839" y="2356258"/>
              <a:ext cx="1998602" cy="542886"/>
            </a:xfrm>
            <a:prstGeom prst="rect">
              <a:avLst/>
            </a:prstGeom>
            <a:noFill/>
            <a:ln>
              <a:noFill/>
            </a:ln>
          </p:spPr>
          <p:txBody>
            <a:bodyPr anchorCtr="0" anchor="ctr" bIns="177800" lIns="88900" spcFirstLastPara="1" rIns="88900" wrap="square" tIns="177800">
              <a:noAutofit/>
            </a:bodyPr>
            <a:lstStyle/>
            <a:p>
              <a:pPr indent="0" lvl="0" marL="0" marR="0" rtl="0" algn="ctr">
                <a:lnSpc>
                  <a:spcPct val="90000"/>
                </a:lnSpc>
                <a:spcBef>
                  <a:spcPts val="0"/>
                </a:spcBef>
                <a:spcAft>
                  <a:spcPts val="0"/>
                </a:spcAft>
                <a:buClr>
                  <a:schemeClr val="lt1"/>
                </a:buClr>
                <a:buSzPts val="1400"/>
                <a:buFont typeface="Libre Franklin"/>
                <a:buNone/>
              </a:pPr>
              <a:r>
                <a:rPr b="0" i="0" lang="en-US" sz="1400" u="none" cap="none" strike="noStrike">
                  <a:solidFill>
                    <a:schemeClr val="lt1"/>
                  </a:solidFill>
                  <a:latin typeface="Libre Franklin"/>
                  <a:ea typeface="Libre Franklin"/>
                  <a:cs typeface="Libre Franklin"/>
                  <a:sym typeface="Libre Franklin"/>
                </a:rPr>
                <a:t>Model Building</a:t>
              </a:r>
              <a:endParaRPr/>
            </a:p>
          </p:txBody>
        </p:sp>
        <p:sp>
          <p:nvSpPr>
            <p:cNvPr id="154" name="Google Shape;154;p4"/>
            <p:cNvSpPr/>
            <p:nvPr/>
          </p:nvSpPr>
          <p:spPr>
            <a:xfrm>
              <a:off x="4502721" y="836561"/>
              <a:ext cx="1843277" cy="99647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txBox="1"/>
            <p:nvPr/>
          </p:nvSpPr>
          <p:spPr>
            <a:xfrm>
              <a:off x="4502721" y="836561"/>
              <a:ext cx="1843277" cy="996473"/>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ML models</a:t>
              </a:r>
              <a:endParaRPr/>
            </a:p>
            <a:p>
              <a:pPr indent="0" lvl="0" marL="0" marR="0" rtl="0" algn="l">
                <a:lnSpc>
                  <a:spcPct val="90000"/>
                </a:lnSpc>
                <a:spcBef>
                  <a:spcPts val="385"/>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Rule-Based Models</a:t>
              </a:r>
              <a:endParaRPr/>
            </a:p>
            <a:p>
              <a:pPr indent="0" lvl="0" marL="0" marR="0" rtl="0" algn="l">
                <a:lnSpc>
                  <a:spcPct val="90000"/>
                </a:lnSpc>
                <a:spcBef>
                  <a:spcPts val="385"/>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 Deep Learning ( BERT) Model</a:t>
              </a:r>
              <a:endParaRPr b="0" i="0" sz="1100" u="none" cap="none" strike="noStrike">
                <a:solidFill>
                  <a:schemeClr val="dk1"/>
                </a:solidFill>
                <a:latin typeface="Libre Franklin"/>
                <a:ea typeface="Libre Franklin"/>
                <a:cs typeface="Libre Franklin"/>
                <a:sym typeface="Libre Franklin"/>
              </a:endParaRPr>
            </a:p>
          </p:txBody>
        </p:sp>
        <p:sp>
          <p:nvSpPr>
            <p:cNvPr id="156" name="Google Shape;156;p4"/>
            <p:cNvSpPr/>
            <p:nvPr/>
          </p:nvSpPr>
          <p:spPr>
            <a:xfrm rot="5400000">
              <a:off x="5748231" y="1447376"/>
              <a:ext cx="1628658" cy="181603"/>
            </a:xfrm>
            <a:prstGeom prst="corner">
              <a:avLst>
                <a:gd fmla="val 1000" name="adj1"/>
                <a:gd fmla="val 1000" name="adj2"/>
              </a:avLst>
            </a:prstGeom>
            <a:solidFill>
              <a:schemeClr val="lt1"/>
            </a:solidFill>
            <a:ln cap="flat" cmpd="sng" w="15875">
              <a:solidFill>
                <a:srgbClr val="FFCA0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6471759" y="2352507"/>
              <a:ext cx="2270045" cy="542886"/>
            </a:xfrm>
            <a:prstGeom prst="chevron">
              <a:avLst>
                <a:gd fmla="val 25000" name="adj"/>
              </a:avLst>
            </a:prstGeom>
            <a:solidFill>
              <a:srgbClr val="FFCA07"/>
            </a:solidFill>
            <a:ln cap="flat" cmpd="sng" w="15875">
              <a:solidFill>
                <a:srgbClr val="FFCA0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txBox="1"/>
            <p:nvPr/>
          </p:nvSpPr>
          <p:spPr>
            <a:xfrm>
              <a:off x="6607481" y="2352507"/>
              <a:ext cx="1998602" cy="542886"/>
            </a:xfrm>
            <a:prstGeom prst="rect">
              <a:avLst/>
            </a:prstGeom>
            <a:noFill/>
            <a:ln>
              <a:noFill/>
            </a:ln>
          </p:spPr>
          <p:txBody>
            <a:bodyPr anchorCtr="0" anchor="ctr" bIns="177800" lIns="88900" spcFirstLastPara="1" rIns="88900" wrap="square" tIns="177800">
              <a:noAutofit/>
            </a:bodyPr>
            <a:lstStyle/>
            <a:p>
              <a:pPr indent="0" lvl="0" marL="0" marR="0" rtl="0" algn="ctr">
                <a:lnSpc>
                  <a:spcPct val="90000"/>
                </a:lnSpc>
                <a:spcBef>
                  <a:spcPts val="0"/>
                </a:spcBef>
                <a:spcAft>
                  <a:spcPts val="0"/>
                </a:spcAft>
                <a:buClr>
                  <a:schemeClr val="lt1"/>
                </a:buClr>
                <a:buSzPts val="1400"/>
                <a:buFont typeface="Libre Franklin"/>
                <a:buNone/>
              </a:pPr>
              <a:r>
                <a:rPr b="0" i="0" lang="en-US" sz="1400" u="none" cap="none" strike="noStrike">
                  <a:solidFill>
                    <a:schemeClr val="lt1"/>
                  </a:solidFill>
                  <a:latin typeface="Libre Franklin"/>
                  <a:ea typeface="Libre Franklin"/>
                  <a:cs typeface="Libre Franklin"/>
                  <a:sym typeface="Libre Franklin"/>
                </a:rPr>
                <a:t>Evaluation</a:t>
              </a:r>
              <a:endParaRPr/>
            </a:p>
          </p:txBody>
        </p:sp>
        <p:sp>
          <p:nvSpPr>
            <p:cNvPr id="159" name="Google Shape;159;p4"/>
            <p:cNvSpPr/>
            <p:nvPr/>
          </p:nvSpPr>
          <p:spPr>
            <a:xfrm>
              <a:off x="6653362" y="832810"/>
              <a:ext cx="1843277" cy="99647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txBox="1"/>
            <p:nvPr/>
          </p:nvSpPr>
          <p:spPr>
            <a:xfrm>
              <a:off x="6653362" y="832810"/>
              <a:ext cx="1843277" cy="996473"/>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Hold-out set with an 80/20 partition</a:t>
              </a:r>
              <a:endParaRPr/>
            </a:p>
            <a:p>
              <a:pPr indent="0" lvl="0" marL="0" marR="0" rtl="0" algn="l">
                <a:lnSpc>
                  <a:spcPct val="90000"/>
                </a:lnSpc>
                <a:spcBef>
                  <a:spcPts val="385"/>
                </a:spcBef>
                <a:spcAft>
                  <a:spcPts val="0"/>
                </a:spcAft>
                <a:buClr>
                  <a:schemeClr val="dk1"/>
                </a:buClr>
                <a:buSzPts val="1100"/>
                <a:buFont typeface="Libre Franklin"/>
                <a:buNone/>
              </a:pPr>
              <a:r>
                <a:t/>
              </a:r>
              <a:endParaRPr b="0" i="0" sz="1100" u="none" cap="none" strike="noStrike">
                <a:solidFill>
                  <a:schemeClr val="dk1"/>
                </a:solidFill>
                <a:latin typeface="Libre Franklin"/>
                <a:ea typeface="Libre Franklin"/>
                <a:cs typeface="Libre Franklin"/>
                <a:sym typeface="Libre Franklin"/>
              </a:endParaRPr>
            </a:p>
          </p:txBody>
        </p:sp>
        <p:sp>
          <p:nvSpPr>
            <p:cNvPr id="161" name="Google Shape;161;p4"/>
            <p:cNvSpPr/>
            <p:nvPr/>
          </p:nvSpPr>
          <p:spPr>
            <a:xfrm rot="5400000">
              <a:off x="7904774" y="1447376"/>
              <a:ext cx="1628658" cy="181603"/>
            </a:xfrm>
            <a:prstGeom prst="corner">
              <a:avLst>
                <a:gd fmla="val 1000" name="adj1"/>
                <a:gd fmla="val 1000" name="adj2"/>
              </a:avLst>
            </a:prstGeom>
            <a:solidFill>
              <a:schemeClr val="lt1"/>
            </a:solidFill>
            <a:ln cap="flat" cmpd="sng" w="15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8628302" y="2352507"/>
              <a:ext cx="2270045" cy="542886"/>
            </a:xfrm>
            <a:prstGeom prst="chevron">
              <a:avLst>
                <a:gd fmla="val 25000" name="adj"/>
              </a:avLst>
            </a:prstGeom>
            <a:solidFill>
              <a:schemeClr val="accent6"/>
            </a:solidFill>
            <a:ln cap="flat" cmpd="sng" w="15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txBox="1"/>
            <p:nvPr/>
          </p:nvSpPr>
          <p:spPr>
            <a:xfrm>
              <a:off x="8764024" y="2352507"/>
              <a:ext cx="1998602" cy="542886"/>
            </a:xfrm>
            <a:prstGeom prst="rect">
              <a:avLst/>
            </a:prstGeom>
            <a:noFill/>
            <a:ln>
              <a:noFill/>
            </a:ln>
          </p:spPr>
          <p:txBody>
            <a:bodyPr anchorCtr="0" anchor="ctr" bIns="177800" lIns="88900" spcFirstLastPara="1" rIns="88900" wrap="square" tIns="177800">
              <a:noAutofit/>
            </a:bodyPr>
            <a:lstStyle/>
            <a:p>
              <a:pPr indent="0" lvl="0" marL="0" marR="0" rtl="0" algn="ctr">
                <a:lnSpc>
                  <a:spcPct val="90000"/>
                </a:lnSpc>
                <a:spcBef>
                  <a:spcPts val="0"/>
                </a:spcBef>
                <a:spcAft>
                  <a:spcPts val="0"/>
                </a:spcAft>
                <a:buClr>
                  <a:schemeClr val="lt1"/>
                </a:buClr>
                <a:buSzPts val="1400"/>
                <a:buFont typeface="Libre Franklin"/>
                <a:buNone/>
              </a:pPr>
              <a:r>
                <a:rPr b="0" i="0" lang="en-US" sz="1400" u="none" cap="none" strike="noStrike">
                  <a:solidFill>
                    <a:schemeClr val="lt1"/>
                  </a:solidFill>
                  <a:latin typeface="Libre Franklin"/>
                  <a:ea typeface="Libre Franklin"/>
                  <a:cs typeface="Libre Franklin"/>
                  <a:sym typeface="Libre Franklin"/>
                </a:rPr>
                <a:t>Application</a:t>
              </a:r>
              <a:endParaRPr/>
            </a:p>
          </p:txBody>
        </p:sp>
        <p:sp>
          <p:nvSpPr>
            <p:cNvPr id="164" name="Google Shape;164;p4"/>
            <p:cNvSpPr/>
            <p:nvPr/>
          </p:nvSpPr>
          <p:spPr>
            <a:xfrm>
              <a:off x="8809906" y="832810"/>
              <a:ext cx="1843277" cy="99647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txBox="1"/>
            <p:nvPr/>
          </p:nvSpPr>
          <p:spPr>
            <a:xfrm>
              <a:off x="8809906" y="832810"/>
              <a:ext cx="1843277" cy="996473"/>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Apply best model to predict the sentiment of stock hashtags </a:t>
              </a:r>
              <a:endParaRPr/>
            </a:p>
            <a:p>
              <a:pPr indent="0" lvl="0" marL="0" marR="0" rtl="0" algn="l">
                <a:lnSpc>
                  <a:spcPct val="90000"/>
                </a:lnSpc>
                <a:spcBef>
                  <a:spcPts val="385"/>
                </a:spcBef>
                <a:spcAft>
                  <a:spcPts val="0"/>
                </a:spcAft>
                <a:buClr>
                  <a:schemeClr val="dk1"/>
                </a:buClr>
                <a:buSzPts val="1100"/>
                <a:buFont typeface="Libre Franklin"/>
                <a:buNone/>
              </a:pPr>
              <a:r>
                <a:rPr b="0" i="0" lang="en-US" sz="1100" u="none" cap="none" strike="noStrike">
                  <a:solidFill>
                    <a:schemeClr val="dk1"/>
                  </a:solidFill>
                  <a:latin typeface="Libre Franklin"/>
                  <a:ea typeface="Libre Franklin"/>
                  <a:cs typeface="Libre Franklin"/>
                  <a:sym typeface="Libre Franklin"/>
                </a:rPr>
                <a:t>Explore any relationship between sentiment and price movements</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71" name="Google Shape;171;p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700"/>
              <a:buFont typeface="Bookman Old Style"/>
              <a:buNone/>
            </a:pPr>
            <a:r>
              <a:rPr b="0" i="0" lang="en-US" u="none" strike="noStrike"/>
              <a:t>Our Data</a:t>
            </a:r>
            <a:endParaRPr/>
          </a:p>
        </p:txBody>
      </p:sp>
      <p:cxnSp>
        <p:nvCxnSpPr>
          <p:cNvPr id="172" name="Google Shape;172;p5"/>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
        <p:nvSpPr>
          <p:cNvPr id="173" name="Google Shape;173;p5"/>
          <p:cNvSpPr txBox="1"/>
          <p:nvPr>
            <p:ph idx="1" type="body"/>
          </p:nvPr>
        </p:nvSpPr>
        <p:spPr>
          <a:xfrm>
            <a:off x="1097280" y="2108201"/>
            <a:ext cx="5575367" cy="3760891"/>
          </a:xfrm>
          <a:prstGeom prst="rect">
            <a:avLst/>
          </a:prstGeom>
          <a:noFill/>
          <a:ln>
            <a:noFill/>
          </a:ln>
        </p:spPr>
        <p:txBody>
          <a:bodyPr anchorCtr="0" anchor="t" bIns="45700" lIns="0" spcFirstLastPara="1" rIns="0" wrap="square" tIns="45700">
            <a:normAutofit/>
          </a:bodyPr>
          <a:lstStyle/>
          <a:p>
            <a:pPr indent="-95250" lvl="0" marL="91440" rtl="0" algn="l">
              <a:lnSpc>
                <a:spcPct val="100000"/>
              </a:lnSpc>
              <a:spcBef>
                <a:spcPts val="0"/>
              </a:spcBef>
              <a:spcAft>
                <a:spcPts val="0"/>
              </a:spcAft>
              <a:buSzPts val="1500"/>
              <a:buFont typeface="Arial"/>
              <a:buChar char="•"/>
            </a:pPr>
            <a:r>
              <a:rPr b="0" i="0" lang="en-US" sz="1500" u="none" strike="noStrike">
                <a:latin typeface="Times New Roman"/>
                <a:ea typeface="Times New Roman"/>
                <a:cs typeface="Times New Roman"/>
                <a:sym typeface="Times New Roman"/>
              </a:rPr>
              <a:t>We scraped a full day of tweets on May 5</a:t>
            </a:r>
            <a:r>
              <a:rPr b="0" baseline="30000" i="0" lang="en-US" sz="1500" u="none" strike="noStrike">
                <a:latin typeface="Times New Roman"/>
                <a:ea typeface="Times New Roman"/>
                <a:cs typeface="Times New Roman"/>
                <a:sym typeface="Times New Roman"/>
              </a:rPr>
              <a:t>th</a:t>
            </a:r>
            <a:r>
              <a:rPr b="0" i="0" lang="en-US" sz="1500" u="none" strike="noStrike">
                <a:latin typeface="Times New Roman"/>
                <a:ea typeface="Times New Roman"/>
                <a:cs typeface="Times New Roman"/>
                <a:sym typeface="Times New Roman"/>
              </a:rPr>
              <a:t>, 20201 for 5 stocks and exchange traded funds: AAL, GME, SPY, WMT, GOOGL</a:t>
            </a:r>
            <a:endParaRPr/>
          </a:p>
          <a:p>
            <a:pPr indent="-95250" lvl="0" marL="91440" rtl="0" algn="l">
              <a:lnSpc>
                <a:spcPct val="100000"/>
              </a:lnSpc>
              <a:spcBef>
                <a:spcPts val="600"/>
              </a:spcBef>
              <a:spcAft>
                <a:spcPts val="0"/>
              </a:spcAft>
              <a:buSzPts val="1500"/>
              <a:buFont typeface="Arial"/>
              <a:buChar char="•"/>
            </a:pPr>
            <a:r>
              <a:rPr lang="en-US" sz="1500">
                <a:latin typeface="Times New Roman"/>
                <a:ea typeface="Times New Roman"/>
                <a:cs typeface="Times New Roman"/>
                <a:sym typeface="Times New Roman"/>
              </a:rPr>
              <a:t>Tweets were sourced using the twitter API and Tweepy python library.</a:t>
            </a:r>
            <a:endParaRPr/>
          </a:p>
          <a:p>
            <a:pPr indent="-95250" lvl="0" marL="91440" rtl="0" algn="l">
              <a:lnSpc>
                <a:spcPct val="100000"/>
              </a:lnSpc>
              <a:spcBef>
                <a:spcPts val="600"/>
              </a:spcBef>
              <a:spcAft>
                <a:spcPts val="0"/>
              </a:spcAft>
              <a:buSzPts val="1500"/>
              <a:buFont typeface="Arial"/>
              <a:buChar char="•"/>
            </a:pPr>
            <a:r>
              <a:rPr lang="en-US" sz="1500">
                <a:latin typeface="Times New Roman"/>
                <a:ea typeface="Times New Roman"/>
                <a:cs typeface="Times New Roman"/>
                <a:sym typeface="Times New Roman"/>
              </a:rPr>
              <a:t>We excluded retweets and non-English content.</a:t>
            </a:r>
            <a:endParaRPr/>
          </a:p>
          <a:p>
            <a:pPr indent="0" lvl="0" marL="91440" rtl="0" algn="l">
              <a:lnSpc>
                <a:spcPct val="100000"/>
              </a:lnSpc>
              <a:spcBef>
                <a:spcPts val="600"/>
              </a:spcBef>
              <a:spcAft>
                <a:spcPts val="0"/>
              </a:spcAft>
              <a:buSzPts val="1500"/>
              <a:buFont typeface="Arial"/>
              <a:buNone/>
            </a:pPr>
            <a:r>
              <a:t/>
            </a:r>
            <a:endParaRPr sz="1500">
              <a:latin typeface="Times New Roman"/>
              <a:ea typeface="Times New Roman"/>
              <a:cs typeface="Times New Roman"/>
              <a:sym typeface="Times New Roman"/>
            </a:endParaRPr>
          </a:p>
          <a:p>
            <a:pPr indent="-95250" lvl="0" marL="91440" rtl="0" algn="l">
              <a:lnSpc>
                <a:spcPct val="100000"/>
              </a:lnSpc>
              <a:spcBef>
                <a:spcPts val="600"/>
              </a:spcBef>
              <a:spcAft>
                <a:spcPts val="0"/>
              </a:spcAft>
              <a:buSzPts val="1500"/>
              <a:buFont typeface="Arial"/>
              <a:buChar char="•"/>
            </a:pPr>
            <a:r>
              <a:rPr lang="en-US" sz="1500">
                <a:latin typeface="Times New Roman"/>
                <a:ea typeface="Times New Roman"/>
                <a:cs typeface="Times New Roman"/>
                <a:sym typeface="Times New Roman"/>
              </a:rPr>
              <a:t>The Stock price dataset was sourced using the yahoo finance library.</a:t>
            </a:r>
            <a:endParaRPr/>
          </a:p>
          <a:p>
            <a:pPr indent="-95250" lvl="0" marL="91440" rtl="0" algn="l">
              <a:lnSpc>
                <a:spcPct val="100000"/>
              </a:lnSpc>
              <a:spcBef>
                <a:spcPts val="600"/>
              </a:spcBef>
              <a:spcAft>
                <a:spcPts val="0"/>
              </a:spcAft>
              <a:buSzPts val="1500"/>
              <a:buFont typeface="Arial"/>
              <a:buChar char="•"/>
            </a:pPr>
            <a:r>
              <a:rPr lang="en-US" sz="1500">
                <a:latin typeface="Times New Roman"/>
                <a:ea typeface="Times New Roman"/>
                <a:cs typeface="Times New Roman"/>
                <a:sym typeface="Times New Roman"/>
              </a:rPr>
              <a:t>We got hourly historical price quotes and computed the percent change for each period.</a:t>
            </a:r>
            <a:endParaRPr/>
          </a:p>
          <a:p>
            <a:pPr indent="0" lvl="0" marL="0" rtl="0" algn="l">
              <a:lnSpc>
                <a:spcPct val="100000"/>
              </a:lnSpc>
              <a:spcBef>
                <a:spcPts val="600"/>
              </a:spcBef>
              <a:spcAft>
                <a:spcPts val="0"/>
              </a:spcAft>
              <a:buSzPts val="1500"/>
              <a:buNone/>
            </a:pPr>
            <a:r>
              <a:t/>
            </a:r>
            <a:endParaRPr sz="1500">
              <a:latin typeface="Times New Roman"/>
              <a:ea typeface="Times New Roman"/>
              <a:cs typeface="Times New Roman"/>
              <a:sym typeface="Times New Roman"/>
            </a:endParaRPr>
          </a:p>
          <a:p>
            <a:pPr indent="-95250" lvl="0" marL="91440" rtl="0" algn="l">
              <a:lnSpc>
                <a:spcPct val="100000"/>
              </a:lnSpc>
              <a:spcBef>
                <a:spcPts val="600"/>
              </a:spcBef>
              <a:spcAft>
                <a:spcPts val="0"/>
              </a:spcAft>
              <a:buSzPts val="1500"/>
              <a:buFont typeface="Arial"/>
              <a:buChar char="•"/>
            </a:pPr>
            <a:r>
              <a:rPr lang="en-US" sz="1500">
                <a:latin typeface="Times New Roman"/>
                <a:ea typeface="Times New Roman"/>
                <a:cs typeface="Times New Roman"/>
                <a:sym typeface="Times New Roman"/>
              </a:rPr>
              <a:t>Bert was trained on a separate dataset called the sentiment 140, and then applied to the data we gathered. </a:t>
            </a:r>
            <a:endParaRPr/>
          </a:p>
        </p:txBody>
      </p:sp>
      <p:pic>
        <p:nvPicPr>
          <p:cNvPr id="174" name="Google Shape;174;p5"/>
          <p:cNvPicPr preferRelativeResize="0"/>
          <p:nvPr/>
        </p:nvPicPr>
        <p:blipFill rotWithShape="1">
          <a:blip r:embed="rId3">
            <a:alphaModFix/>
          </a:blip>
          <a:srcRect b="0" l="3427" r="48082" t="0"/>
          <a:stretch/>
        </p:blipFill>
        <p:spPr>
          <a:xfrm>
            <a:off x="6786980" y="2057401"/>
            <a:ext cx="5290686" cy="3600613"/>
          </a:xfrm>
          <a:prstGeom prst="rect">
            <a:avLst/>
          </a:prstGeom>
          <a:noFill/>
          <a:ln>
            <a:noFill/>
          </a:ln>
        </p:spPr>
      </p:pic>
      <p:sp>
        <p:nvSpPr>
          <p:cNvPr id="175" name="Google Shape;175;p5"/>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6"/>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 name="Google Shape;181;p6"/>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
        <p:nvSpPr>
          <p:cNvPr id="182" name="Google Shape;182;p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83" name="Google Shape;183;p6"/>
          <p:cNvSpPr txBox="1"/>
          <p:nvPr>
            <p:ph idx="4294967295"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800"/>
              <a:buFont typeface="Bookman Old Style"/>
              <a:buNone/>
            </a:pPr>
            <a:r>
              <a:rPr lang="en-US" sz="4800"/>
              <a:t>Exploratory Analysis</a:t>
            </a:r>
            <a:br>
              <a:rPr lang="en-US" sz="4800"/>
            </a:br>
            <a:r>
              <a:rPr lang="en-US" sz="4800"/>
              <a:t> (# GOOGLE)</a:t>
            </a:r>
            <a:endParaRPr/>
          </a:p>
        </p:txBody>
      </p:sp>
      <p:cxnSp>
        <p:nvCxnSpPr>
          <p:cNvPr id="184" name="Google Shape;184;p6"/>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
        <p:nvSpPr>
          <p:cNvPr id="185" name="Google Shape;185;p6"/>
          <p:cNvSpPr txBox="1"/>
          <p:nvPr>
            <p:ph idx="4294967295" type="body"/>
          </p:nvPr>
        </p:nvSpPr>
        <p:spPr>
          <a:xfrm>
            <a:off x="1097281" y="2108201"/>
            <a:ext cx="3557016" cy="3760891"/>
          </a:xfrm>
          <a:prstGeom prst="rect">
            <a:avLst/>
          </a:prstGeom>
          <a:noFill/>
          <a:ln>
            <a:noFill/>
          </a:ln>
        </p:spPr>
        <p:txBody>
          <a:bodyPr anchorCtr="0" anchor="t" bIns="45700" lIns="0" spcFirstLastPara="1" rIns="0" wrap="square" tIns="45700">
            <a:normAutofit/>
          </a:bodyPr>
          <a:lstStyle/>
          <a:p>
            <a:pPr indent="-120650" lvl="0" marL="91440" rtl="0" algn="l">
              <a:lnSpc>
                <a:spcPct val="100000"/>
              </a:lnSpc>
              <a:spcBef>
                <a:spcPts val="0"/>
              </a:spcBef>
              <a:spcAft>
                <a:spcPts val="0"/>
              </a:spcAft>
              <a:buSzPts val="1900"/>
              <a:buFont typeface="Calibri"/>
              <a:buChar char="o"/>
            </a:pPr>
            <a:r>
              <a:rPr lang="en-US"/>
              <a:t>Most Tweets Were Positive or Neutral</a:t>
            </a:r>
            <a:endParaRPr/>
          </a:p>
          <a:p>
            <a:pPr indent="-120650" lvl="0" marL="91440" rtl="0" algn="l">
              <a:lnSpc>
                <a:spcPct val="100000"/>
              </a:lnSpc>
              <a:spcBef>
                <a:spcPts val="1400"/>
              </a:spcBef>
              <a:spcAft>
                <a:spcPts val="0"/>
              </a:spcAft>
              <a:buSzPts val="1900"/>
              <a:buFont typeface="Calibri"/>
              <a:buChar char="o"/>
            </a:pPr>
            <a:r>
              <a:rPr lang="en-US"/>
              <a:t>The average user had 6,857 followers, which is high compared to the mean of 707 site-wide. </a:t>
            </a:r>
            <a:endParaRPr/>
          </a:p>
          <a:p>
            <a:pPr indent="-120650" lvl="0" marL="91440" rtl="0" algn="l">
              <a:lnSpc>
                <a:spcPct val="100000"/>
              </a:lnSpc>
              <a:spcBef>
                <a:spcPts val="1400"/>
              </a:spcBef>
              <a:spcAft>
                <a:spcPts val="0"/>
              </a:spcAft>
              <a:buSzPts val="1900"/>
              <a:buFont typeface="Calibri"/>
              <a:buChar char="o"/>
            </a:pPr>
            <a:r>
              <a:rPr lang="en-US"/>
              <a:t>Retweet counts were low overall, except for users with follower counts &gt; 50K.</a:t>
            </a:r>
            <a:endParaRPr/>
          </a:p>
        </p:txBody>
      </p:sp>
      <p:pic>
        <p:nvPicPr>
          <p:cNvPr id="186" name="Google Shape;186;p6"/>
          <p:cNvPicPr preferRelativeResize="0"/>
          <p:nvPr/>
        </p:nvPicPr>
        <p:blipFill rotWithShape="1">
          <a:blip r:embed="rId3">
            <a:alphaModFix/>
          </a:blip>
          <a:srcRect b="0" l="0" r="0" t="0"/>
          <a:stretch/>
        </p:blipFill>
        <p:spPr>
          <a:xfrm>
            <a:off x="5087769" y="2386174"/>
            <a:ext cx="3688008" cy="2616729"/>
          </a:xfrm>
          <a:prstGeom prst="rect">
            <a:avLst/>
          </a:prstGeom>
          <a:noFill/>
          <a:ln>
            <a:noFill/>
          </a:ln>
        </p:spPr>
      </p:pic>
      <p:pic>
        <p:nvPicPr>
          <p:cNvPr id="187" name="Google Shape;187;p6"/>
          <p:cNvPicPr preferRelativeResize="0"/>
          <p:nvPr/>
        </p:nvPicPr>
        <p:blipFill rotWithShape="1">
          <a:blip r:embed="rId4">
            <a:alphaModFix/>
          </a:blip>
          <a:srcRect b="0" l="0" r="0" t="0"/>
          <a:stretch/>
        </p:blipFill>
        <p:spPr>
          <a:xfrm>
            <a:off x="9018875" y="2341253"/>
            <a:ext cx="2820197" cy="2553611"/>
          </a:xfrm>
          <a:prstGeom prst="rect">
            <a:avLst/>
          </a:prstGeom>
          <a:noFill/>
          <a:ln>
            <a:noFill/>
          </a:ln>
        </p:spPr>
      </p:pic>
      <p:sp>
        <p:nvSpPr>
          <p:cNvPr id="188" name="Google Shape;188;p6"/>
          <p:cNvSpPr/>
          <p:nvPr/>
        </p:nvSpPr>
        <p:spPr>
          <a:xfrm>
            <a:off x="0"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2" name="Shape 192"/>
        <p:cNvGrpSpPr/>
        <p:nvPr/>
      </p:nvGrpSpPr>
      <p:grpSpPr>
        <a:xfrm>
          <a:off x="0" y="0"/>
          <a:ext cx="0" cy="0"/>
          <a:chOff x="0" y="0"/>
          <a:chExt cx="0" cy="0"/>
        </a:xfrm>
      </p:grpSpPr>
      <p:sp>
        <p:nvSpPr>
          <p:cNvPr id="193" name="Google Shape;193;p7"/>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4" name="Google Shape;194;p7"/>
          <p:cNvCxnSpPr/>
          <p:nvPr/>
        </p:nvCxnSpPr>
        <p:spPr>
          <a:xfrm>
            <a:off x="1207658" y="4474741"/>
            <a:ext cx="9875520" cy="0"/>
          </a:xfrm>
          <a:prstGeom prst="straightConnector1">
            <a:avLst/>
          </a:prstGeom>
          <a:noFill/>
          <a:ln cap="flat" cmpd="sng" w="12700">
            <a:solidFill>
              <a:srgbClr val="FEFEFE"/>
            </a:solidFill>
            <a:prstDash val="solid"/>
            <a:round/>
            <a:headEnd len="sm" w="sm" type="none"/>
            <a:tailEnd len="sm" w="sm" type="none"/>
          </a:ln>
        </p:spPr>
      </p:cxnSp>
      <p:sp>
        <p:nvSpPr>
          <p:cNvPr id="195" name="Google Shape;195;p7"/>
          <p:cNvSpPr/>
          <p:nvPr/>
        </p:nvSpPr>
        <p:spPr>
          <a:xfrm>
            <a:off x="0" y="0"/>
            <a:ext cx="12192000" cy="6858000"/>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96" name="Google Shape;196;p7"/>
          <p:cNvSpPr txBox="1"/>
          <p:nvPr>
            <p:ph type="title"/>
          </p:nvPr>
        </p:nvSpPr>
        <p:spPr>
          <a:xfrm>
            <a:off x="8185922" y="-43449"/>
            <a:ext cx="3659246" cy="170725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Bookman Old Style"/>
              <a:buNone/>
            </a:pPr>
            <a:r>
              <a:rPr lang="en-US" sz="5400">
                <a:solidFill>
                  <a:schemeClr val="lt1"/>
                </a:solidFill>
              </a:rPr>
              <a:t>Word Cloud</a:t>
            </a:r>
            <a:endParaRPr/>
          </a:p>
        </p:txBody>
      </p:sp>
      <p:sp>
        <p:nvSpPr>
          <p:cNvPr id="197" name="Google Shape;197;p7"/>
          <p:cNvSpPr txBox="1"/>
          <p:nvPr>
            <p:ph idx="1" type="body"/>
          </p:nvPr>
        </p:nvSpPr>
        <p:spPr>
          <a:xfrm>
            <a:off x="7939893" y="1746356"/>
            <a:ext cx="3948256" cy="181892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lang="en-US" cap="none">
                <a:solidFill>
                  <a:schemeClr val="lt1"/>
                </a:solidFill>
              </a:rPr>
              <a:t>NEGATIVE- </a:t>
            </a:r>
            <a:r>
              <a:rPr lang="en-US" sz="1600" cap="none">
                <a:solidFill>
                  <a:schemeClr val="lt1"/>
                </a:solidFill>
              </a:rPr>
              <a:t>‘BEARISH REVERSAL’, ‘PUTS', 'STOCK MARKET BUBBLE’, ‘OVERVALUED',' INTRINSIC VALUE’</a:t>
            </a:r>
            <a:endParaRPr cap="none">
              <a:solidFill>
                <a:schemeClr val="lt1"/>
              </a:solidFill>
            </a:endParaRPr>
          </a:p>
        </p:txBody>
      </p:sp>
      <p:pic>
        <p:nvPicPr>
          <p:cNvPr id="198" name="Google Shape;198;p7"/>
          <p:cNvPicPr preferRelativeResize="0"/>
          <p:nvPr/>
        </p:nvPicPr>
        <p:blipFill rotWithShape="1">
          <a:blip r:embed="rId3">
            <a:alphaModFix/>
          </a:blip>
          <a:srcRect b="5912" l="0" r="-1" t="4990"/>
          <a:stretch/>
        </p:blipFill>
        <p:spPr>
          <a:xfrm>
            <a:off x="20" y="10"/>
            <a:ext cx="7556869" cy="3383270"/>
          </a:xfrm>
          <a:prstGeom prst="rect">
            <a:avLst/>
          </a:prstGeom>
          <a:noFill/>
          <a:ln>
            <a:noFill/>
          </a:ln>
        </p:spPr>
      </p:pic>
      <p:cxnSp>
        <p:nvCxnSpPr>
          <p:cNvPr id="199" name="Google Shape;199;p7"/>
          <p:cNvCxnSpPr/>
          <p:nvPr/>
        </p:nvCxnSpPr>
        <p:spPr>
          <a:xfrm>
            <a:off x="8185922" y="3429000"/>
            <a:ext cx="3383280" cy="0"/>
          </a:xfrm>
          <a:prstGeom prst="straightConnector1">
            <a:avLst/>
          </a:prstGeom>
          <a:noFill/>
          <a:ln cap="flat" cmpd="sng" w="19050">
            <a:solidFill>
              <a:schemeClr val="accent1"/>
            </a:solidFill>
            <a:prstDash val="solid"/>
            <a:round/>
            <a:headEnd len="sm" w="sm" type="none"/>
            <a:tailEnd len="sm" w="sm" type="none"/>
          </a:ln>
        </p:spPr>
      </p:cxnSp>
      <p:pic>
        <p:nvPicPr>
          <p:cNvPr id="200" name="Google Shape;200;p7"/>
          <p:cNvPicPr preferRelativeResize="0"/>
          <p:nvPr/>
        </p:nvPicPr>
        <p:blipFill rotWithShape="1">
          <a:blip r:embed="rId4">
            <a:alphaModFix/>
          </a:blip>
          <a:srcRect b="7114" l="0" r="-1" t="3787"/>
          <a:stretch/>
        </p:blipFill>
        <p:spPr>
          <a:xfrm>
            <a:off x="16" y="3474720"/>
            <a:ext cx="7556889" cy="3383280"/>
          </a:xfrm>
          <a:prstGeom prst="rect">
            <a:avLst/>
          </a:prstGeom>
          <a:noFill/>
          <a:ln>
            <a:noFill/>
          </a:ln>
        </p:spPr>
      </p:pic>
      <p:sp>
        <p:nvSpPr>
          <p:cNvPr id="201" name="Google Shape;201;p7"/>
          <p:cNvSpPr txBox="1"/>
          <p:nvPr/>
        </p:nvSpPr>
        <p:spPr>
          <a:xfrm>
            <a:off x="7834964" y="3889572"/>
            <a:ext cx="4158114" cy="1818924"/>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accent1"/>
              </a:buClr>
              <a:buSzPts val="1800"/>
              <a:buFont typeface="Calibri"/>
              <a:buNone/>
            </a:pPr>
            <a:r>
              <a:rPr b="0" i="0" lang="en-US" sz="1800" u="none" cap="none" strike="noStrike">
                <a:solidFill>
                  <a:schemeClr val="lt1"/>
                </a:solidFill>
                <a:latin typeface="Libre Franklin"/>
                <a:ea typeface="Libre Franklin"/>
                <a:cs typeface="Libre Franklin"/>
                <a:sym typeface="Libre Franklin"/>
              </a:rPr>
              <a:t>POSITIVE-</a:t>
            </a:r>
            <a:r>
              <a:rPr b="0" i="0" lang="en-US" sz="1400" u="none" cap="none" strike="noStrike">
                <a:solidFill>
                  <a:schemeClr val="lt1"/>
                </a:solidFill>
                <a:latin typeface="Libre Franklin"/>
                <a:ea typeface="Libre Franklin"/>
                <a:cs typeface="Libre Franklin"/>
                <a:sym typeface="Libre Franklin"/>
              </a:rPr>
              <a:t> </a:t>
            </a:r>
            <a:r>
              <a:rPr b="0" i="0" lang="en-US" sz="1600" u="none" cap="none" strike="noStrike">
                <a:solidFill>
                  <a:schemeClr val="lt1"/>
                </a:solidFill>
                <a:latin typeface="Libre Franklin"/>
                <a:ea typeface="Libre Franklin"/>
                <a:cs typeface="Libre Franklin"/>
                <a:sym typeface="Libre Franklin"/>
              </a:rPr>
              <a:t>‘BULLISH REVERSAL’, ‘CALLS’,’WALLSTREETBETS’, ‘TARGET’, ‘EARNINGS’,’UPGRADES’,’STRENGTH,’GROWTH</a:t>
            </a:r>
            <a:r>
              <a:rPr b="0" i="0" lang="en-US" sz="1800" u="none" cap="none" strike="noStrike">
                <a:solidFill>
                  <a:schemeClr val="lt1"/>
                </a:solidFill>
                <a:latin typeface="Libre Franklin"/>
                <a:ea typeface="Libre Franklin"/>
                <a:cs typeface="Libre Franklin"/>
                <a:sym typeface="Libre Franklin"/>
              </a:rPr>
              <a:t>’</a:t>
            </a:r>
            <a:endParaRPr b="0" i="0" sz="1600" u="none" cap="none" strike="noStrike">
              <a:solidFill>
                <a:schemeClr val="lt1"/>
              </a:solidFill>
              <a:latin typeface="Libre Franklin"/>
              <a:ea typeface="Libre Franklin"/>
              <a:cs typeface="Libre Franklin"/>
              <a:sym typeface="Libre Frankli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5" name="Shape 205"/>
        <p:cNvGrpSpPr/>
        <p:nvPr/>
      </p:nvGrpSpPr>
      <p:grpSpPr>
        <a:xfrm>
          <a:off x="0" y="0"/>
          <a:ext cx="0" cy="0"/>
          <a:chOff x="0" y="0"/>
          <a:chExt cx="0" cy="0"/>
        </a:xfrm>
      </p:grpSpPr>
      <p:sp>
        <p:nvSpPr>
          <p:cNvPr id="206" name="Google Shape;206;p8"/>
          <p:cNvSpPr/>
          <p:nvPr/>
        </p:nvSpPr>
        <p:spPr>
          <a:xfrm>
            <a:off x="3175" y="6400800"/>
            <a:ext cx="12188825"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 name="Google Shape;207;p8"/>
          <p:cNvCxnSpPr/>
          <p:nvPr/>
        </p:nvCxnSpPr>
        <p:spPr>
          <a:xfrm>
            <a:off x="1193532" y="1897380"/>
            <a:ext cx="9966960" cy="0"/>
          </a:xfrm>
          <a:prstGeom prst="straightConnector1">
            <a:avLst/>
          </a:prstGeom>
          <a:noFill/>
          <a:ln cap="flat" cmpd="sng" w="12700">
            <a:solidFill>
              <a:srgbClr val="3F3F3F"/>
            </a:solidFill>
            <a:prstDash val="solid"/>
            <a:round/>
            <a:headEnd len="sm" w="sm" type="none"/>
            <a:tailEnd len="sm" w="sm" type="none"/>
          </a:ln>
        </p:spPr>
      </p:cxnSp>
      <p:sp>
        <p:nvSpPr>
          <p:cNvPr id="208" name="Google Shape;208;p8"/>
          <p:cNvSpPr/>
          <p:nvPr/>
        </p:nvSpPr>
        <p:spPr>
          <a:xfrm>
            <a:off x="5685" y="0"/>
            <a:ext cx="12186316"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09" name="Google Shape;209;p8"/>
          <p:cNvSpPr/>
          <p:nvPr/>
        </p:nvSpPr>
        <p:spPr>
          <a:xfrm>
            <a:off x="16" y="0"/>
            <a:ext cx="4059919" cy="6858000"/>
          </a:xfrm>
          <a:prstGeom prst="rect">
            <a:avLst/>
          </a:prstGeom>
          <a:solidFill>
            <a:srgbClr val="4A6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0" name="Google Shape;210;p8"/>
          <p:cNvCxnSpPr/>
          <p:nvPr/>
        </p:nvCxnSpPr>
        <p:spPr>
          <a:xfrm>
            <a:off x="571752" y="2638787"/>
            <a:ext cx="2743200" cy="0"/>
          </a:xfrm>
          <a:prstGeom prst="straightConnector1">
            <a:avLst/>
          </a:prstGeom>
          <a:noFill/>
          <a:ln cap="flat" cmpd="sng" w="19050">
            <a:solidFill>
              <a:schemeClr val="accent1"/>
            </a:solidFill>
            <a:prstDash val="solid"/>
            <a:round/>
            <a:headEnd len="sm" w="sm" type="none"/>
            <a:tailEnd len="sm" w="sm" type="none"/>
          </a:ln>
        </p:spPr>
      </p:cxnSp>
      <p:sp>
        <p:nvSpPr>
          <p:cNvPr id="211" name="Google Shape;211;p8"/>
          <p:cNvSpPr txBox="1"/>
          <p:nvPr/>
        </p:nvSpPr>
        <p:spPr>
          <a:xfrm>
            <a:off x="527244" y="2366517"/>
            <a:ext cx="3005462" cy="4178660"/>
          </a:xfrm>
          <a:prstGeom prst="rect">
            <a:avLst/>
          </a:prstGeom>
          <a:noFill/>
          <a:ln>
            <a:noFill/>
          </a:ln>
        </p:spPr>
        <p:txBody>
          <a:bodyPr anchorCtr="0" anchor="t" bIns="45700" lIns="0" spcFirstLastPara="1" rIns="0" wrap="square" tIns="45700">
            <a:normAutofit fontScale="92500" lnSpcReduction="20000"/>
          </a:bodyPr>
          <a:lstStyle/>
          <a:p>
            <a:pPr indent="0" lvl="0" marL="0" marR="0" rtl="0" algn="l">
              <a:lnSpc>
                <a:spcPct val="90000"/>
              </a:lnSpc>
              <a:spcBef>
                <a:spcPts val="0"/>
              </a:spcBef>
              <a:spcAft>
                <a:spcPts val="0"/>
              </a:spcAft>
              <a:buNone/>
            </a:pPr>
            <a:r>
              <a:rPr b="1" i="0" lang="en-US" sz="1500" u="none" cap="none" strike="noStrike">
                <a:solidFill>
                  <a:srgbClr val="FFFFFF"/>
                </a:solidFill>
                <a:latin typeface="Libre Franklin"/>
                <a:ea typeface="Libre Franklin"/>
                <a:cs typeface="Libre Franklin"/>
                <a:sym typeface="Libre Franklin"/>
              </a:rPr>
              <a:t>Scattertext</a:t>
            </a:r>
            <a:endParaRPr b="0" i="0" sz="1500" u="none" cap="none" strike="noStrike">
              <a:solidFill>
                <a:srgbClr val="FFFFFF"/>
              </a:solidFill>
              <a:latin typeface="Libre Franklin"/>
              <a:ea typeface="Libre Franklin"/>
              <a:cs typeface="Libre Franklin"/>
              <a:sym typeface="Libre Franklin"/>
            </a:endParaRPr>
          </a:p>
          <a:p>
            <a:pPr indent="0" lvl="0" marL="0" marR="0" rtl="0" algn="l">
              <a:lnSpc>
                <a:spcPct val="90000"/>
              </a:lnSpc>
              <a:spcBef>
                <a:spcPts val="600"/>
              </a:spcBef>
              <a:spcAft>
                <a:spcPts val="0"/>
              </a:spcAft>
              <a:buNone/>
            </a:pPr>
            <a:br>
              <a:rPr b="0" i="0" lang="en-US" sz="1500" u="none" cap="none" strike="noStrike">
                <a:solidFill>
                  <a:srgbClr val="FFFFFF"/>
                </a:solidFill>
                <a:latin typeface="Libre Franklin"/>
                <a:ea typeface="Libre Franklin"/>
                <a:cs typeface="Libre Franklin"/>
                <a:sym typeface="Libre Franklin"/>
              </a:rPr>
            </a:br>
            <a:r>
              <a:rPr b="0" i="0" lang="en-US" sz="1500" u="none" cap="none" strike="noStrike">
                <a:solidFill>
                  <a:srgbClr val="FFFFFF"/>
                </a:solidFill>
                <a:latin typeface="Libre Franklin"/>
                <a:ea typeface="Libre Franklin"/>
                <a:cs typeface="Libre Franklin"/>
                <a:sym typeface="Libre Franklin"/>
              </a:rPr>
              <a:t>The diagonal shows words that go from less frequent to more frequent.  (yellow dots)</a:t>
            </a:r>
            <a:endParaRPr b="0" i="0" sz="1500" u="none" cap="none" strike="noStrike">
              <a:solidFill>
                <a:srgbClr val="FFFFFF"/>
              </a:solidFill>
              <a:latin typeface="Libre Franklin"/>
              <a:ea typeface="Libre Franklin"/>
              <a:cs typeface="Libre Franklin"/>
              <a:sym typeface="Libre Franklin"/>
            </a:endParaRPr>
          </a:p>
          <a:p>
            <a:pPr indent="0" lvl="0" marL="0" marR="0" rtl="0" algn="l">
              <a:lnSpc>
                <a:spcPct val="90000"/>
              </a:lnSpc>
              <a:spcBef>
                <a:spcPts val="600"/>
              </a:spcBef>
              <a:spcAft>
                <a:spcPts val="0"/>
              </a:spcAft>
              <a:buNone/>
            </a:pPr>
            <a:br>
              <a:rPr b="0" i="0" lang="en-US" sz="1500" u="none" cap="none" strike="noStrike">
                <a:solidFill>
                  <a:srgbClr val="FFFFFF"/>
                </a:solidFill>
                <a:latin typeface="Libre Franklin"/>
                <a:ea typeface="Libre Franklin"/>
                <a:cs typeface="Libre Franklin"/>
                <a:sym typeface="Libre Franklin"/>
              </a:rPr>
            </a:br>
            <a:r>
              <a:rPr b="0" i="0" lang="en-US" sz="1500" u="none" cap="none" strike="noStrike">
                <a:solidFill>
                  <a:srgbClr val="FFFFFF"/>
                </a:solidFill>
                <a:latin typeface="Libre Franklin"/>
                <a:ea typeface="Libre Franklin"/>
                <a:cs typeface="Libre Franklin"/>
                <a:sym typeface="Libre Franklin"/>
              </a:rPr>
              <a:t>Words that appear towards the top are the words that lead to tweets being retweeted(blue dots).  </a:t>
            </a:r>
            <a:endParaRPr b="0" i="0" sz="1500" u="none" cap="none" strike="noStrike">
              <a:solidFill>
                <a:srgbClr val="FFFFFF"/>
              </a:solidFill>
              <a:latin typeface="Libre Franklin"/>
              <a:ea typeface="Libre Franklin"/>
              <a:cs typeface="Libre Franklin"/>
              <a:sym typeface="Libre Franklin"/>
            </a:endParaRPr>
          </a:p>
          <a:p>
            <a:pPr indent="0" lvl="0" marL="0" marR="0" rtl="0" algn="l">
              <a:lnSpc>
                <a:spcPct val="90000"/>
              </a:lnSpc>
              <a:spcBef>
                <a:spcPts val="600"/>
              </a:spcBef>
              <a:spcAft>
                <a:spcPts val="0"/>
              </a:spcAft>
              <a:buNone/>
            </a:pPr>
            <a:br>
              <a:rPr b="0" i="0" lang="en-US" sz="1500" u="none" cap="none" strike="noStrike">
                <a:solidFill>
                  <a:srgbClr val="FFFFFF"/>
                </a:solidFill>
                <a:latin typeface="Libre Franklin"/>
                <a:ea typeface="Libre Franklin"/>
                <a:cs typeface="Libre Franklin"/>
                <a:sym typeface="Libre Franklin"/>
              </a:rPr>
            </a:br>
            <a:r>
              <a:rPr b="0" i="0" lang="en-US" sz="1500" u="none" cap="none" strike="noStrike">
                <a:solidFill>
                  <a:srgbClr val="FFFFFF"/>
                </a:solidFill>
                <a:latin typeface="Libre Franklin"/>
                <a:ea typeface="Libre Franklin"/>
                <a:cs typeface="Libre Franklin"/>
                <a:sym typeface="Libre Franklin"/>
              </a:rPr>
              <a:t>The upper right corner includes words that are the most overlap between being retweeted and not. (red dots) </a:t>
            </a:r>
            <a:endParaRPr b="0" i="0" sz="1500" u="none" cap="none" strike="noStrike">
              <a:solidFill>
                <a:srgbClr val="FFFFFF"/>
              </a:solidFill>
              <a:latin typeface="Libre Franklin"/>
              <a:ea typeface="Libre Franklin"/>
              <a:cs typeface="Libre Franklin"/>
              <a:sym typeface="Libre Franklin"/>
            </a:endParaRPr>
          </a:p>
          <a:p>
            <a:pPr indent="0" lvl="0" marL="0" marR="0" rtl="0" algn="l">
              <a:lnSpc>
                <a:spcPct val="90000"/>
              </a:lnSpc>
              <a:spcBef>
                <a:spcPts val="600"/>
              </a:spcBef>
              <a:spcAft>
                <a:spcPts val="0"/>
              </a:spcAft>
              <a:buNone/>
            </a:pPr>
            <a:br>
              <a:rPr b="0" i="0" lang="en-US" sz="1500" u="none" cap="none" strike="noStrike">
                <a:solidFill>
                  <a:srgbClr val="FFFFFF"/>
                </a:solidFill>
                <a:latin typeface="Libre Franklin"/>
                <a:ea typeface="Libre Franklin"/>
                <a:cs typeface="Libre Franklin"/>
                <a:sym typeface="Libre Franklin"/>
              </a:rPr>
            </a:br>
            <a:r>
              <a:rPr b="0" i="0" lang="en-US" sz="1500" u="none" cap="none" strike="noStrike">
                <a:solidFill>
                  <a:srgbClr val="FFFFFF"/>
                </a:solidFill>
                <a:latin typeface="Libre Franklin"/>
                <a:ea typeface="Libre Franklin"/>
                <a:cs typeface="Libre Franklin"/>
                <a:sym typeface="Libre Franklin"/>
              </a:rPr>
              <a:t>All in all, one can use this diagram to understand that users are viewing the peers when talking about the single company, and rather focus on the positive tweets about the price going up and ignore the tweets about the price going down or being bullish. </a:t>
            </a:r>
            <a:endParaRPr b="0" i="0" sz="1500" u="none" cap="none" strike="noStrike">
              <a:solidFill>
                <a:srgbClr val="FFFFFF"/>
              </a:solidFill>
              <a:latin typeface="Libre Franklin"/>
              <a:ea typeface="Libre Franklin"/>
              <a:cs typeface="Libre Franklin"/>
              <a:sym typeface="Libre Franklin"/>
            </a:endParaRPr>
          </a:p>
          <a:p>
            <a:pPr indent="0" lvl="0" marL="0" marR="0" rtl="0" algn="l">
              <a:lnSpc>
                <a:spcPct val="90000"/>
              </a:lnSpc>
              <a:spcBef>
                <a:spcPts val="600"/>
              </a:spcBef>
              <a:spcAft>
                <a:spcPts val="0"/>
              </a:spcAft>
              <a:buNone/>
            </a:pPr>
            <a:br>
              <a:rPr b="0" i="0" lang="en-US" sz="1000" u="none" cap="none" strike="noStrike">
                <a:solidFill>
                  <a:srgbClr val="FFFFFF"/>
                </a:solidFill>
                <a:latin typeface="Libre Franklin"/>
                <a:ea typeface="Libre Franklin"/>
                <a:cs typeface="Libre Franklin"/>
                <a:sym typeface="Libre Franklin"/>
              </a:rPr>
            </a:br>
            <a:endParaRPr b="0" i="0" sz="1000" u="none" cap="none" strike="noStrike">
              <a:solidFill>
                <a:srgbClr val="FFFFFF"/>
              </a:solidFill>
              <a:latin typeface="Libre Franklin"/>
              <a:ea typeface="Libre Franklin"/>
              <a:cs typeface="Libre Franklin"/>
              <a:sym typeface="Libre Franklin"/>
            </a:endParaRPr>
          </a:p>
        </p:txBody>
      </p:sp>
      <p:pic>
        <p:nvPicPr>
          <p:cNvPr id="212" name="Google Shape;212;p8"/>
          <p:cNvPicPr preferRelativeResize="0"/>
          <p:nvPr/>
        </p:nvPicPr>
        <p:blipFill rotWithShape="1">
          <a:blip r:embed="rId3">
            <a:alphaModFix/>
          </a:blip>
          <a:srcRect b="0" l="0" r="0" t="0"/>
          <a:stretch/>
        </p:blipFill>
        <p:spPr>
          <a:xfrm>
            <a:off x="4059935" y="797169"/>
            <a:ext cx="8317114" cy="505264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6" name="Shape 216"/>
        <p:cNvGrpSpPr/>
        <p:nvPr/>
      </p:nvGrpSpPr>
      <p:grpSpPr>
        <a:xfrm>
          <a:off x="0" y="0"/>
          <a:ext cx="0" cy="0"/>
          <a:chOff x="0" y="0"/>
          <a:chExt cx="0" cy="0"/>
        </a:xfrm>
      </p:grpSpPr>
      <p:sp>
        <p:nvSpPr>
          <p:cNvPr id="217" name="Google Shape;217;p9"/>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18" name="Google Shape;218;p9"/>
          <p:cNvSpPr txBox="1"/>
          <p:nvPr>
            <p:ph type="title"/>
          </p:nvPr>
        </p:nvSpPr>
        <p:spPr>
          <a:xfrm>
            <a:off x="643468" y="643467"/>
            <a:ext cx="3073550" cy="5126203"/>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3F3F3F"/>
              </a:buClr>
              <a:buSzPts val="4700"/>
              <a:buFont typeface="Bookman Old Style"/>
              <a:buNone/>
            </a:pPr>
            <a:r>
              <a:rPr lang="en-US"/>
              <a:t>Applied Methods</a:t>
            </a:r>
            <a:endParaRPr/>
          </a:p>
        </p:txBody>
      </p:sp>
      <p:cxnSp>
        <p:nvCxnSpPr>
          <p:cNvPr id="219" name="Google Shape;219;p9"/>
          <p:cNvCxnSpPr/>
          <p:nvPr/>
        </p:nvCxnSpPr>
        <p:spPr>
          <a:xfrm>
            <a:off x="4042052" y="1778497"/>
            <a:ext cx="0" cy="3200400"/>
          </a:xfrm>
          <a:prstGeom prst="straightConnector1">
            <a:avLst/>
          </a:prstGeom>
          <a:noFill/>
          <a:ln cap="flat" cmpd="sng" w="19050">
            <a:solidFill>
              <a:schemeClr val="dk1"/>
            </a:solidFill>
            <a:prstDash val="solid"/>
            <a:miter lim="800000"/>
            <a:headEnd len="sm" w="sm" type="none"/>
            <a:tailEnd len="sm" w="sm" type="none"/>
          </a:ln>
        </p:spPr>
      </p:cxnSp>
      <p:sp>
        <p:nvSpPr>
          <p:cNvPr id="220" name="Google Shape;220;p9"/>
          <p:cNvSpPr txBox="1"/>
          <p:nvPr>
            <p:ph idx="1" type="body"/>
          </p:nvPr>
        </p:nvSpPr>
        <p:spPr>
          <a:xfrm>
            <a:off x="4363786" y="621697"/>
            <a:ext cx="6791894" cy="5147973"/>
          </a:xfrm>
          <a:prstGeom prst="rect">
            <a:avLst/>
          </a:prstGeom>
          <a:noFill/>
          <a:ln>
            <a:noFill/>
          </a:ln>
        </p:spPr>
        <p:txBody>
          <a:bodyPr anchorCtr="0" anchor="ctr" bIns="45700" lIns="0" spcFirstLastPara="1" rIns="0" wrap="square" tIns="45700">
            <a:normAutofit/>
          </a:bodyPr>
          <a:lstStyle/>
          <a:p>
            <a:pPr indent="-127000" lvl="0" marL="91440" rtl="0" algn="l">
              <a:lnSpc>
                <a:spcPct val="110000"/>
              </a:lnSpc>
              <a:spcBef>
                <a:spcPts val="0"/>
              </a:spcBef>
              <a:spcAft>
                <a:spcPts val="0"/>
              </a:spcAft>
              <a:buSzPts val="2000"/>
              <a:buFont typeface="Courier New"/>
              <a:buChar char="o"/>
            </a:pPr>
            <a:r>
              <a:rPr lang="en-US" sz="2000"/>
              <a:t>Lexicon-Based Methods</a:t>
            </a:r>
            <a:endParaRPr/>
          </a:p>
          <a:p>
            <a:pPr indent="-182880" lvl="1" marL="384048" rtl="0" algn="l">
              <a:lnSpc>
                <a:spcPct val="100000"/>
              </a:lnSpc>
              <a:spcBef>
                <a:spcPts val="400"/>
              </a:spcBef>
              <a:spcAft>
                <a:spcPts val="0"/>
              </a:spcAft>
              <a:buClr>
                <a:srgbClr val="3F3F3F"/>
              </a:buClr>
              <a:buSzPts val="1800"/>
              <a:buFont typeface="Courier New"/>
              <a:buChar char="o"/>
            </a:pPr>
            <a:r>
              <a:rPr lang="en-US" sz="1800"/>
              <a:t>Vader and TextBlob</a:t>
            </a:r>
            <a:endParaRPr sz="1800"/>
          </a:p>
          <a:p>
            <a:pPr indent="-127000" lvl="0" marL="91440" rtl="0" algn="l">
              <a:lnSpc>
                <a:spcPct val="110000"/>
              </a:lnSpc>
              <a:spcBef>
                <a:spcPts val="1600"/>
              </a:spcBef>
              <a:spcAft>
                <a:spcPts val="0"/>
              </a:spcAft>
              <a:buSzPts val="2000"/>
              <a:buFont typeface="Courier New"/>
              <a:buChar char="o"/>
            </a:pPr>
            <a:r>
              <a:rPr lang="en-US" sz="2000"/>
              <a:t>Machine Learning Methods</a:t>
            </a:r>
            <a:endParaRPr/>
          </a:p>
          <a:p>
            <a:pPr indent="-182880" lvl="1" marL="384048" rtl="0" algn="l">
              <a:lnSpc>
                <a:spcPct val="100000"/>
              </a:lnSpc>
              <a:spcBef>
                <a:spcPts val="400"/>
              </a:spcBef>
              <a:spcAft>
                <a:spcPts val="0"/>
              </a:spcAft>
              <a:buClr>
                <a:srgbClr val="3F3F3F"/>
              </a:buClr>
              <a:buSzPts val="1800"/>
              <a:buFont typeface="Courier New"/>
              <a:buChar char="o"/>
            </a:pPr>
            <a:r>
              <a:rPr lang="en-US" sz="1800"/>
              <a:t>Decision Tree, Random Forest, Logistic Regression, SVM, KNN, MLP</a:t>
            </a:r>
            <a:endParaRPr/>
          </a:p>
          <a:p>
            <a:pPr indent="-127000" lvl="0" marL="91440" rtl="0" algn="l">
              <a:lnSpc>
                <a:spcPct val="110000"/>
              </a:lnSpc>
              <a:spcBef>
                <a:spcPts val="1600"/>
              </a:spcBef>
              <a:spcAft>
                <a:spcPts val="0"/>
              </a:spcAft>
              <a:buSzPts val="2000"/>
              <a:buFont typeface="Courier New"/>
              <a:buChar char="o"/>
            </a:pPr>
            <a:r>
              <a:rPr lang="en-US" sz="2000"/>
              <a:t>Deep Learning</a:t>
            </a:r>
            <a:endParaRPr/>
          </a:p>
          <a:p>
            <a:pPr indent="-182880" lvl="1" marL="384048" rtl="0" algn="l">
              <a:lnSpc>
                <a:spcPct val="100000"/>
              </a:lnSpc>
              <a:spcBef>
                <a:spcPts val="400"/>
              </a:spcBef>
              <a:spcAft>
                <a:spcPts val="0"/>
              </a:spcAft>
              <a:buClr>
                <a:srgbClr val="3F3F3F"/>
              </a:buClr>
              <a:buSzPts val="1800"/>
              <a:buFont typeface="Courier New"/>
              <a:buChar char="o"/>
            </a:pPr>
            <a:r>
              <a:rPr lang="en-US" sz="1800"/>
              <a:t>Google BERT </a:t>
            </a:r>
            <a:endParaRPr/>
          </a:p>
          <a:p>
            <a:pPr indent="0" lvl="0" marL="0" rtl="0" algn="l">
              <a:lnSpc>
                <a:spcPct val="110000"/>
              </a:lnSpc>
              <a:spcBef>
                <a:spcPts val="1600"/>
              </a:spcBef>
              <a:spcAft>
                <a:spcPts val="0"/>
              </a:spcAft>
              <a:buSzPts val="1900"/>
              <a:buNone/>
            </a:pPr>
            <a:r>
              <a:t/>
            </a:r>
            <a:endParaRPr/>
          </a:p>
        </p:txBody>
      </p:sp>
      <p:sp>
        <p:nvSpPr>
          <p:cNvPr id="221" name="Google Shape;221;p9"/>
          <p:cNvSpPr/>
          <p:nvPr/>
        </p:nvSpPr>
        <p:spPr>
          <a:xfrm>
            <a:off x="0" y="6400800"/>
            <a:ext cx="12192000" cy="4572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1_RetrospectVTI">
  <a:themeElements>
    <a:clrScheme name="Custom 34">
      <a:dk1>
        <a:srgbClr val="000000"/>
      </a:dk1>
      <a:lt1>
        <a:srgbClr val="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RetrospectVTI">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1_RetrospectVTI">
  <a:themeElements>
    <a:clrScheme name="Custom 34">
      <a:dk1>
        <a:srgbClr val="000000"/>
      </a:dk1>
      <a:lt1>
        <a:srgbClr val="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2021-06-07T17:28:15Z</dcterms:created>
  <dc:creator>Ramoskaite, Evelina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0x0101009A5390EBE5F6D5428837558F7391624A</vt:lpwstr>
  </property>
</Properties>
</file>